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61"/>
  </p:notesMasterIdLst>
  <p:sldIdLst>
    <p:sldId id="410" r:id="rId2"/>
    <p:sldId id="413" r:id="rId3"/>
    <p:sldId id="414" r:id="rId4"/>
    <p:sldId id="256" r:id="rId5"/>
    <p:sldId id="259" r:id="rId6"/>
    <p:sldId id="262" r:id="rId7"/>
    <p:sldId id="386" r:id="rId8"/>
    <p:sldId id="415" r:id="rId9"/>
    <p:sldId id="416" r:id="rId10"/>
    <p:sldId id="417" r:id="rId11"/>
    <p:sldId id="418" r:id="rId12"/>
    <p:sldId id="419" r:id="rId13"/>
    <p:sldId id="408" r:id="rId14"/>
    <p:sldId id="411" r:id="rId15"/>
    <p:sldId id="412" r:id="rId16"/>
    <p:sldId id="391" r:id="rId17"/>
    <p:sldId id="402" r:id="rId18"/>
    <p:sldId id="395" r:id="rId19"/>
    <p:sldId id="296" r:id="rId20"/>
    <p:sldId id="272" r:id="rId21"/>
    <p:sldId id="274" r:id="rId22"/>
    <p:sldId id="275" r:id="rId23"/>
    <p:sldId id="276" r:id="rId24"/>
    <p:sldId id="279" r:id="rId25"/>
    <p:sldId id="352" r:id="rId26"/>
    <p:sldId id="354" r:id="rId27"/>
    <p:sldId id="283" r:id="rId28"/>
    <p:sldId id="281" r:id="rId29"/>
    <p:sldId id="290" r:id="rId30"/>
    <p:sldId id="355" r:id="rId31"/>
    <p:sldId id="357" r:id="rId32"/>
    <p:sldId id="358" r:id="rId33"/>
    <p:sldId id="285" r:id="rId34"/>
    <p:sldId id="350" r:id="rId35"/>
    <p:sldId id="298" r:id="rId36"/>
    <p:sldId id="338" r:id="rId37"/>
    <p:sldId id="300" r:id="rId38"/>
    <p:sldId id="325" r:id="rId39"/>
    <p:sldId id="369" r:id="rId40"/>
    <p:sldId id="339" r:id="rId41"/>
    <p:sldId id="340" r:id="rId42"/>
    <p:sldId id="343" r:id="rId43"/>
    <p:sldId id="371" r:id="rId44"/>
    <p:sldId id="373" r:id="rId45"/>
    <p:sldId id="377" r:id="rId46"/>
    <p:sldId id="380" r:id="rId47"/>
    <p:sldId id="378" r:id="rId48"/>
    <p:sldId id="379" r:id="rId49"/>
    <p:sldId id="381" r:id="rId50"/>
    <p:sldId id="397" r:id="rId51"/>
    <p:sldId id="398" r:id="rId52"/>
    <p:sldId id="399" r:id="rId53"/>
    <p:sldId id="400" r:id="rId54"/>
    <p:sldId id="383" r:id="rId55"/>
    <p:sldId id="384" r:id="rId56"/>
    <p:sldId id="396" r:id="rId57"/>
    <p:sldId id="388" r:id="rId58"/>
    <p:sldId id="389" r:id="rId59"/>
    <p:sldId id="314" r:id="rId60"/>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5249"/>
    <a:srgbClr val="60978F"/>
    <a:srgbClr val="36544F"/>
    <a:srgbClr val="5AB88F"/>
    <a:srgbClr val="EF7D1D"/>
    <a:srgbClr val="E99866"/>
    <a:srgbClr val="41719C"/>
    <a:srgbClr val="D4EBE9"/>
    <a:srgbClr val="C14026"/>
    <a:srgbClr val="57A2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87"/>
    <p:restoredTop sz="85152" autoAdjust="0"/>
  </p:normalViewPr>
  <p:slideViewPr>
    <p:cSldViewPr snapToGrid="0" snapToObjects="1">
      <p:cViewPr>
        <p:scale>
          <a:sx n="99" d="100"/>
          <a:sy n="99" d="100"/>
        </p:scale>
        <p:origin x="4920" y="2176"/>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notesMaster" Target="notesMasters/notesMaster1.xml"/><Relationship Id="rId62"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jpg>
</file>

<file path=ppt/media/image20.png>
</file>

<file path=ppt/media/image21.png>
</file>

<file path=ppt/media/image22.png>
</file>

<file path=ppt/media/image23.tiff>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03.10.17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504728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1700833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14</a:t>
            </a:fld>
            <a:endParaRPr lang="de-DE"/>
          </a:p>
        </p:txBody>
      </p:sp>
    </p:spTree>
    <p:extLst>
      <p:ext uri="{BB962C8B-B14F-4D97-AF65-F5344CB8AC3E}">
        <p14:creationId xmlns:p14="http://schemas.microsoft.com/office/powerpoint/2010/main" val="13959983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15</a:t>
            </a:fld>
            <a:endParaRPr lang="de-DE"/>
          </a:p>
        </p:txBody>
      </p:sp>
    </p:spTree>
    <p:extLst>
      <p:ext uri="{BB962C8B-B14F-4D97-AF65-F5344CB8AC3E}">
        <p14:creationId xmlns:p14="http://schemas.microsoft.com/office/powerpoint/2010/main" val="3128163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271849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DE" baseline="0" dirty="0" smtClean="0"/>
              <a:t>Keine Trennung in Logik und Model (stattdessen Komponenten)</a:t>
            </a:r>
          </a:p>
          <a:p>
            <a:pPr marL="228600" indent="-228600">
              <a:buAutoNum type="arabicPeriod"/>
            </a:pPr>
            <a:r>
              <a:rPr lang="de-DE" u="sng" baseline="0" dirty="0" smtClean="0"/>
              <a:t>Alles</a:t>
            </a:r>
            <a:r>
              <a:rPr lang="de-DE" baseline="0" dirty="0" smtClean="0"/>
              <a:t> auf einen Schlag neu rendern bei </a:t>
            </a:r>
            <a:r>
              <a:rPr lang="de-DE" u="sng" baseline="0" dirty="0" smtClean="0"/>
              <a:t>jedem</a:t>
            </a:r>
            <a:r>
              <a:rPr lang="de-DE" baseline="0" dirty="0" smtClean="0"/>
              <a:t> Update</a:t>
            </a:r>
          </a:p>
          <a:p>
            <a:pPr marL="228600" indent="-228600">
              <a:buAutoNum type="arabicPeriod"/>
            </a:pPr>
            <a:r>
              <a:rPr lang="de-DE" baseline="0" dirty="0" smtClean="0"/>
              <a:t>Eigene Implementierung des DOM =&gt; </a:t>
            </a:r>
            <a:r>
              <a:rPr lang="de-DE" baseline="0" dirty="0" err="1" smtClean="0"/>
              <a:t>virtual</a:t>
            </a:r>
            <a:r>
              <a:rPr lang="de-DE" baseline="0" dirty="0" smtClean="0"/>
              <a:t> DOM</a:t>
            </a:r>
          </a:p>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13890565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18893598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7784997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24</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10318043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28</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7234654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31</a:t>
            </a:fld>
            <a:endParaRPr lang="de-DE"/>
          </a:p>
        </p:txBody>
      </p:sp>
    </p:spTree>
    <p:extLst>
      <p:ext uri="{BB962C8B-B14F-4D97-AF65-F5344CB8AC3E}">
        <p14:creationId xmlns:p14="http://schemas.microsoft.com/office/powerpoint/2010/main" val="14557278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8205380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34</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uns mit </a:t>
            </a:r>
            <a:r>
              <a:rPr lang="de-DE" dirty="0" err="1" smtClean="0"/>
              <a:t>React</a:t>
            </a:r>
            <a:r>
              <a:rPr lang="de-DE" baseline="0" dirty="0" smtClean="0"/>
              <a:t> beschäftigen, ein kurzer Hintergrund zum Thema Single-Page-Anwendungen.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36</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38</a:t>
            </a:fld>
            <a:endParaRPr lang="de-DE"/>
          </a:p>
        </p:txBody>
      </p:sp>
    </p:spTree>
    <p:extLst>
      <p:ext uri="{BB962C8B-B14F-4D97-AF65-F5344CB8AC3E}">
        <p14:creationId xmlns:p14="http://schemas.microsoft.com/office/powerpoint/2010/main" val="14430859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39</a:t>
            </a:fld>
            <a:endParaRPr lang="de-DE"/>
          </a:p>
        </p:txBody>
      </p:sp>
    </p:spTree>
    <p:extLst>
      <p:ext uri="{BB962C8B-B14F-4D97-AF65-F5344CB8AC3E}">
        <p14:creationId xmlns:p14="http://schemas.microsoft.com/office/powerpoint/2010/main" val="12848484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40</a:t>
            </a:fld>
            <a:endParaRPr lang="de-DE"/>
          </a:p>
        </p:txBody>
      </p:sp>
    </p:spTree>
    <p:extLst>
      <p:ext uri="{BB962C8B-B14F-4D97-AF65-F5344CB8AC3E}">
        <p14:creationId xmlns:p14="http://schemas.microsoft.com/office/powerpoint/2010/main" val="14978267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43</a:t>
            </a:fld>
            <a:endParaRPr lang="de-DE"/>
          </a:p>
        </p:txBody>
      </p:sp>
    </p:spTree>
    <p:extLst>
      <p:ext uri="{BB962C8B-B14F-4D97-AF65-F5344CB8AC3E}">
        <p14:creationId xmlns:p14="http://schemas.microsoft.com/office/powerpoint/2010/main" val="16100194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44</a:t>
            </a:fld>
            <a:endParaRPr lang="de-DE"/>
          </a:p>
        </p:txBody>
      </p:sp>
    </p:spTree>
    <p:extLst>
      <p:ext uri="{BB962C8B-B14F-4D97-AF65-F5344CB8AC3E}">
        <p14:creationId xmlns:p14="http://schemas.microsoft.com/office/powerpoint/2010/main" val="16692677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53</a:t>
            </a:fld>
            <a:endParaRPr lang="de-DE"/>
          </a:p>
        </p:txBody>
      </p:sp>
    </p:spTree>
    <p:extLst>
      <p:ext uri="{BB962C8B-B14F-4D97-AF65-F5344CB8AC3E}">
        <p14:creationId xmlns:p14="http://schemas.microsoft.com/office/powerpoint/2010/main" val="11971558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54</a:t>
            </a:fld>
            <a:endParaRPr lang="de-DE"/>
          </a:p>
        </p:txBody>
      </p:sp>
    </p:spTree>
    <p:extLst>
      <p:ext uri="{BB962C8B-B14F-4D97-AF65-F5344CB8AC3E}">
        <p14:creationId xmlns:p14="http://schemas.microsoft.com/office/powerpoint/2010/main" val="189284245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55</a:t>
            </a:fld>
            <a:endParaRPr lang="de-DE"/>
          </a:p>
        </p:txBody>
      </p:sp>
    </p:spTree>
    <p:extLst>
      <p:ext uri="{BB962C8B-B14F-4D97-AF65-F5344CB8AC3E}">
        <p14:creationId xmlns:p14="http://schemas.microsoft.com/office/powerpoint/2010/main" val="203469895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56</a:t>
            </a:fld>
            <a:endParaRPr lang="de-DE"/>
          </a:p>
        </p:txBody>
      </p:sp>
    </p:spTree>
    <p:extLst>
      <p:ext uri="{BB962C8B-B14F-4D97-AF65-F5344CB8AC3E}">
        <p14:creationId xmlns:p14="http://schemas.microsoft.com/office/powerpoint/2010/main" val="2047078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"Bislang" haben wir häufig "klassische" Web-Anwendungen gebaut, die auf dem Server gerendert wurden. Dazu wurde auf dem Server Markup gerendert,</a:t>
            </a:r>
            <a:r>
              <a:rPr lang="de-DE" baseline="0" dirty="0" smtClean="0"/>
              <a:t> das an den Browser zurückgeschickt wurde. </a:t>
            </a:r>
          </a:p>
          <a:p>
            <a:r>
              <a:rPr lang="de-DE" baseline="0" dirty="0" smtClean="0"/>
              <a:t>Der </a:t>
            </a:r>
            <a:r>
              <a:rPr lang="de-DE" baseline="0" dirty="0" err="1" smtClean="0"/>
              <a:t>Brower</a:t>
            </a:r>
            <a:r>
              <a:rPr lang="de-DE" baseline="0" dirty="0" smtClean="0"/>
              <a:t> hat das Markup lediglich angezeigt und bei nahezu jeder Interaktion wurde der Server erneut kontaktiert und hat neues Markup erzeugt und ausgeliefert.</a:t>
            </a:r>
          </a:p>
          <a:p>
            <a:endParaRPr lang="de-DE" baseline="0" dirty="0" smtClean="0"/>
          </a:p>
          <a:p>
            <a:r>
              <a:rPr lang="de-DE" baseline="0" dirty="0" smtClean="0"/>
              <a:t>Für Anwendungsfälle, in denen wir es mit mehr oder weniger statischem Content zu tun haben, passt diese Form der Anwendung auch sehr gut. Zumal: wir müssen uns nicht mit einer weiteren Sprache (</a:t>
            </a:r>
            <a:r>
              <a:rPr lang="de-DE" baseline="0" dirty="0" err="1" smtClean="0"/>
              <a:t>JavaSCript</a:t>
            </a:r>
            <a:r>
              <a:rPr lang="de-DE" baseline="0" dirty="0" smtClean="0"/>
              <a:t>) beschäftigen,</a:t>
            </a:r>
          </a:p>
          <a:p>
            <a:r>
              <a:rPr lang="de-DE" baseline="0" dirty="0" smtClean="0"/>
              <a:t>Sondern können unseren gewohnten Technologie-Stack weiterhin verwenden.</a:t>
            </a:r>
          </a:p>
          <a:p>
            <a:endParaRPr lang="de-DE" baseline="0" dirty="0" smtClean="0"/>
          </a:p>
          <a:p>
            <a:r>
              <a:rPr lang="de-DE" baseline="0" dirty="0" smtClean="0"/>
              <a:t>Problematisch wird es, wenn wir "richtige" "Anwendungen" bauen wollen, also mit viel Benutzer-Interaktion. Hier sind die ständigen Server-</a:t>
            </a:r>
            <a:r>
              <a:rPr lang="de-DE" baseline="0" dirty="0" err="1" smtClean="0"/>
              <a:t>roundtrips</a:t>
            </a:r>
            <a:r>
              <a:rPr lang="de-DE" baseline="0" dirty="0" smtClean="0"/>
              <a:t> ein "</a:t>
            </a:r>
            <a:r>
              <a:rPr lang="de-DE" baseline="0" dirty="0" err="1" smtClean="0"/>
              <a:t>no-go</a:t>
            </a:r>
            <a:r>
              <a:rPr lang="de-DE" baseline="0" dirty="0" smtClean="0"/>
              <a:t>". Stattdessen erweitern wir unsere Anwendung mit JavaScript-Schnipsel.</a:t>
            </a:r>
          </a:p>
          <a:p>
            <a:r>
              <a:rPr lang="de-DE" baseline="0" dirty="0" smtClean="0"/>
              <a:t>Die Kosten: problematische Wartung, "</a:t>
            </a:r>
            <a:r>
              <a:rPr lang="de-DE" baseline="0" dirty="0" err="1" smtClean="0"/>
              <a:t>zerfleddeter</a:t>
            </a:r>
            <a:r>
              <a:rPr lang="de-DE" baseline="0" dirty="0" smtClean="0"/>
              <a:t>" Code ... Langfristig keine gute Idee!</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18802899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57</a:t>
            </a:fld>
            <a:endParaRPr lang="de-DE"/>
          </a:p>
        </p:txBody>
      </p:sp>
    </p:spTree>
    <p:extLst>
      <p:ext uri="{BB962C8B-B14F-4D97-AF65-F5344CB8AC3E}">
        <p14:creationId xmlns:p14="http://schemas.microsoft.com/office/powerpoint/2010/main" val="18831826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58</a:t>
            </a:fld>
            <a:endParaRPr lang="de-DE"/>
          </a:p>
        </p:txBody>
      </p:sp>
    </p:spTree>
    <p:extLst>
      <p:ext uri="{BB962C8B-B14F-4D97-AF65-F5344CB8AC3E}">
        <p14:creationId xmlns:p14="http://schemas.microsoft.com/office/powerpoint/2010/main" val="302640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Hier versprechen SPAs </a:t>
            </a:r>
            <a:r>
              <a:rPr lang="de-DE" dirty="0" err="1" smtClean="0"/>
              <a:t>abhilfe</a:t>
            </a:r>
            <a:r>
              <a:rPr lang="de-DE" dirty="0" smtClean="0"/>
              <a:t>: der Client lebt jetzt ausschließlich im Browser; der Server stellt nur noch Daten</a:t>
            </a:r>
            <a:r>
              <a:rPr lang="de-DE" baseline="0" dirty="0" smtClean="0"/>
              <a:t> zur Verfügung.</a:t>
            </a:r>
          </a:p>
          <a:p>
            <a:r>
              <a:rPr lang="de-DE" baseline="0" dirty="0" smtClean="0"/>
              <a:t>Wir entwickeln eine "echte" Anwendung in JavaScript; </a:t>
            </a:r>
            <a:r>
              <a:rPr lang="de-DE" baseline="0" dirty="0" err="1" smtClean="0"/>
              <a:t>turnaround</a:t>
            </a:r>
            <a:r>
              <a:rPr lang="de-DE" baseline="0" dirty="0" smtClean="0"/>
              <a:t>-Zeiten beim Klicken sind kein Thema mehr. </a:t>
            </a:r>
          </a:p>
          <a:p>
            <a:r>
              <a:rPr lang="de-DE" baseline="0" dirty="0" smtClean="0"/>
              <a:t>Und unsere Anwendung könnte sogar offline-fähig sein: wenn das JavaScript einmal geladen ist, kann der Browser es auch ohne Internet-Verbindung ausführen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4131409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uns gleich ansehen, wie wir mit </a:t>
            </a:r>
            <a:r>
              <a:rPr lang="de-DE" dirty="0" err="1" smtClean="0"/>
              <a:t>React</a:t>
            </a:r>
            <a:r>
              <a:rPr lang="de-DE" dirty="0" smtClean="0"/>
              <a:t> solche Single Page Anwendungen bauen können, hier ein paar Beispiele von Single-Page-Anwendungen</a:t>
            </a:r>
            <a:r>
              <a:rPr lang="de-DE" baseline="0" dirty="0" smtClean="0"/>
              <a:t> </a:t>
            </a:r>
            <a:r>
              <a:rPr lang="de-DE" dirty="0" smtClean="0"/>
              <a:t>aus dem "echten"</a:t>
            </a:r>
            <a:r>
              <a:rPr lang="de-DE" baseline="0" dirty="0" smtClean="0"/>
              <a:t> Leben. </a:t>
            </a:r>
          </a:p>
          <a:p>
            <a:r>
              <a:rPr lang="de-DE" baseline="0" dirty="0" smtClean="0"/>
              <a:t>Die Anwendungen sind zwar alle mit </a:t>
            </a:r>
            <a:r>
              <a:rPr lang="de-DE" baseline="0" dirty="0" err="1" smtClean="0"/>
              <a:t>React</a:t>
            </a:r>
            <a:r>
              <a:rPr lang="de-DE" baseline="0" dirty="0" smtClean="0"/>
              <a:t> gebaut, wichtiger, welches Framework zum Einsatz kommt, ist zunächst aber nur, dass es sich bei allen um SPAs handelt.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9</a:t>
            </a:fld>
            <a:endParaRPr lang="de-DE"/>
          </a:p>
        </p:txBody>
      </p:sp>
    </p:spTree>
    <p:extLst>
      <p:ext uri="{BB962C8B-B14F-4D97-AF65-F5344CB8AC3E}">
        <p14:creationId xmlns:p14="http://schemas.microsoft.com/office/powerpoint/2010/main" val="3668018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Ticket</a:t>
            </a:r>
            <a:r>
              <a:rPr lang="de-DE" baseline="0" dirty="0" smtClean="0"/>
              <a:t> Webshop: noch relativ nah an einer "</a:t>
            </a:r>
            <a:r>
              <a:rPr lang="de-DE" baseline="0" dirty="0" err="1" smtClean="0"/>
              <a:t>klassichen</a:t>
            </a:r>
            <a:r>
              <a:rPr lang="de-DE" baseline="0" dirty="0" smtClean="0"/>
              <a:t>" Webanwendung; hätte man "früher" womöglich mit JSF gebaut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10</a:t>
            </a:fld>
            <a:endParaRPr lang="de-DE"/>
          </a:p>
        </p:txBody>
      </p:sp>
    </p:spTree>
    <p:extLst>
      <p:ext uri="{BB962C8B-B14F-4D97-AF65-F5344CB8AC3E}">
        <p14:creationId xmlns:p14="http://schemas.microsoft.com/office/powerpoint/2010/main" val="6701858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Hier</a:t>
            </a:r>
            <a:r>
              <a:rPr lang="de-DE" baseline="0" dirty="0" smtClean="0"/>
              <a:t> wird es schon kniffliger; sehr viele </a:t>
            </a:r>
            <a:r>
              <a:rPr lang="de-DE" baseline="0" dirty="0" err="1" smtClean="0"/>
              <a:t>interaktionsmöglichkeiten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11</a:t>
            </a:fld>
            <a:endParaRPr lang="de-DE"/>
          </a:p>
        </p:txBody>
      </p:sp>
    </p:spTree>
    <p:extLst>
      <p:ext uri="{BB962C8B-B14F-4D97-AF65-F5344CB8AC3E}">
        <p14:creationId xmlns:p14="http://schemas.microsoft.com/office/powerpoint/2010/main" val="18234788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Und hier unbestritten eine echte "Desktop-Anwendung"</a:t>
            </a:r>
            <a:r>
              <a:rPr lang="de-DE" baseline="0" dirty="0" smtClean="0"/>
              <a:t> im Browser</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12</a:t>
            </a:fld>
            <a:endParaRPr lang="de-DE"/>
          </a:p>
        </p:txBody>
      </p:sp>
    </p:spTree>
    <p:extLst>
      <p:ext uri="{BB962C8B-B14F-4D97-AF65-F5344CB8AC3E}">
        <p14:creationId xmlns:p14="http://schemas.microsoft.com/office/powerpoint/2010/main" val="524926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10/3/17</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hyperlink" Target="https://www.figma.com/" TargetMode="External"/><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3" Type="http://schemas.openxmlformats.org/officeDocument/2006/relationships/hyperlink" Target="https://jordaneldredge.com/projects/winamp2-js/" TargetMode="External"/><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7.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tif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5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24.png"/><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5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25.png"/><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OOSE Abendvortrag</a:t>
            </a:r>
            <a:endParaRPr lang="de-DE"/>
          </a:p>
        </p:txBody>
      </p:sp>
      <p:sp>
        <p:nvSpPr>
          <p:cNvPr id="3" name="Textfeld 2"/>
          <p:cNvSpPr txBox="1"/>
          <p:nvPr/>
        </p:nvSpPr>
        <p:spPr>
          <a:xfrm>
            <a:off x="180304" y="193183"/>
            <a:ext cx="9620519" cy="5355312"/>
          </a:xfrm>
          <a:prstGeom prst="rect">
            <a:avLst/>
          </a:prstGeom>
          <a:noFill/>
        </p:spPr>
        <p:txBody>
          <a:bodyPr wrap="square" rtlCol="0">
            <a:spAutoFit/>
          </a:bodyPr>
          <a:lstStyle/>
          <a:p>
            <a:r>
              <a:rPr lang="de-DE" dirty="0"/>
              <a:t>Moderne Web-Anwendungen laufen häufig vollständig im Browser ab, um höchstmöglichen Ansprüchen an UI und UX zu genügen. Anwender sollen so den gleichen Bedienkomfort erfahren, wie sie es von Desktop-Anwendungen gewohnt sind. Entwickelt werden diese Single-Page-Anwendungen in JavaScript, häufig mit Hilfe eines spezialisierten Frameworks wie </a:t>
            </a:r>
            <a:r>
              <a:rPr lang="de-DE" dirty="0" err="1"/>
              <a:t>React</a:t>
            </a:r>
            <a:r>
              <a:rPr lang="de-DE" dirty="0"/>
              <a:t> oder </a:t>
            </a:r>
            <a:r>
              <a:rPr lang="de-DE" dirty="0" err="1"/>
              <a:t>Angular.In</a:t>
            </a:r>
            <a:r>
              <a:rPr lang="de-DE" dirty="0"/>
              <a:t> diesem Abendvortrag stelle ich die Konzepte und Entwicklung von Single-Page-Anwendungen am Beispiel von </a:t>
            </a:r>
            <a:r>
              <a:rPr lang="de-DE" dirty="0" err="1"/>
              <a:t>React</a:t>
            </a:r>
            <a:r>
              <a:rPr lang="de-DE" dirty="0"/>
              <a:t> vor. Nach einer Einführung in die Grundlagen dieser Bibliothek sehen wir uns an, welche neuen Anforderungen sich an Code und Architektur von Single-Page-Anwendungen ergeben und wie diese gelöst werden können. Dazu betrachten wir verschiedene Architektur-Muster und werfen einen Blick auf die Sprache </a:t>
            </a:r>
            <a:r>
              <a:rPr lang="de-DE" dirty="0" err="1"/>
              <a:t>TypeScript</a:t>
            </a:r>
            <a:r>
              <a:rPr lang="de-DE" dirty="0"/>
              <a:t>, die JavaScript um ein Typensystem </a:t>
            </a:r>
            <a:r>
              <a:rPr lang="de-DE" dirty="0" err="1"/>
              <a:t>erweitert.Der</a:t>
            </a:r>
            <a:r>
              <a:rPr lang="de-DE" dirty="0"/>
              <a:t> Vortrag richtet sich an Entwickler und Architekten, die sich mit der Entwicklung von Single-Page-Anwendungen beschäftigen möchten. Zur Illustration der vorgestellten Konzepte werden JavaScript Code-Beispiele gezeigt, zum Verständnis reichen aber grundsätzliche Programmierkenntnisse aus</a:t>
            </a:r>
            <a:r>
              <a:rPr lang="de-DE" dirty="0" smtClean="0"/>
              <a:t>.</a:t>
            </a:r>
          </a:p>
          <a:p>
            <a:endParaRPr lang="de-DE" dirty="0"/>
          </a:p>
          <a:p>
            <a:r>
              <a:rPr lang="de-DE" dirty="0" smtClean="0"/>
              <a:t>18:00 </a:t>
            </a:r>
            <a:r>
              <a:rPr lang="de-DE" dirty="0"/>
              <a:t>Uhr </a:t>
            </a:r>
            <a:r>
              <a:rPr lang="de-DE" dirty="0" smtClean="0"/>
              <a:t>Einlass</a:t>
            </a:r>
          </a:p>
          <a:p>
            <a:r>
              <a:rPr lang="de-DE" dirty="0" smtClean="0"/>
              <a:t>18:30 </a:t>
            </a:r>
            <a:r>
              <a:rPr lang="de-DE" dirty="0"/>
              <a:t>Uhr </a:t>
            </a:r>
            <a:r>
              <a:rPr lang="de-DE" dirty="0" smtClean="0"/>
              <a:t>Beginn </a:t>
            </a:r>
            <a:r>
              <a:rPr lang="de-DE" dirty="0"/>
              <a:t>des ersten Teils des Vortrags von Nils </a:t>
            </a:r>
            <a:r>
              <a:rPr lang="de-DE" dirty="0" err="1"/>
              <a:t>Hartmanni</a:t>
            </a:r>
            <a:r>
              <a:rPr lang="de-DE" dirty="0"/>
              <a:t> 45 </a:t>
            </a:r>
            <a:r>
              <a:rPr lang="de-DE" dirty="0" smtClean="0"/>
              <a:t>MINUTEN</a:t>
            </a:r>
          </a:p>
          <a:p>
            <a:r>
              <a:rPr lang="de-DE" dirty="0" smtClean="0"/>
              <a:t>19:15 </a:t>
            </a:r>
            <a:r>
              <a:rPr lang="de-DE" dirty="0"/>
              <a:t>Uhr Pause und </a:t>
            </a:r>
            <a:r>
              <a:rPr lang="de-DE" dirty="0" smtClean="0"/>
              <a:t>Networking</a:t>
            </a:r>
          </a:p>
          <a:p>
            <a:r>
              <a:rPr lang="de-DE" dirty="0" smtClean="0"/>
              <a:t>19:35 </a:t>
            </a:r>
            <a:r>
              <a:rPr lang="de-DE" dirty="0"/>
              <a:t>Uhr zweiter Teil des Vortrages 25 </a:t>
            </a:r>
            <a:r>
              <a:rPr lang="de-DE" dirty="0" smtClean="0"/>
              <a:t>Minuten</a:t>
            </a:r>
          </a:p>
          <a:p>
            <a:r>
              <a:rPr lang="de-DE" dirty="0" smtClean="0"/>
              <a:t>20:00 </a:t>
            </a:r>
            <a:r>
              <a:rPr lang="de-DE" dirty="0"/>
              <a:t>Uhr Fragen &amp; </a:t>
            </a:r>
            <a:r>
              <a:rPr lang="de-DE" dirty="0" smtClean="0"/>
              <a:t>Antworten</a:t>
            </a:r>
          </a:p>
          <a:p>
            <a:r>
              <a:rPr lang="de-DE" dirty="0" smtClean="0"/>
              <a:t>bis </a:t>
            </a:r>
            <a:r>
              <a:rPr lang="de-DE" dirty="0"/>
              <a:t>20:45 Uhr Kontakte knüpfen oder einfach den Abend ausklingen lassen bei einem kühlen Getränk</a:t>
            </a:r>
          </a:p>
        </p:txBody>
      </p:sp>
    </p:spTree>
    <p:extLst>
      <p:ext uri="{BB962C8B-B14F-4D97-AF65-F5344CB8AC3E}">
        <p14:creationId xmlns:p14="http://schemas.microsoft.com/office/powerpoint/2010/main" val="10711414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https://</a:t>
            </a:r>
            <a:r>
              <a:rPr lang="de-DE" dirty="0" err="1"/>
              <a:t>www.ticketmaster.de</a:t>
            </a:r>
            <a:endParaRPr lang="de-DE" dirty="0"/>
          </a:p>
        </p:txBody>
      </p:sp>
      <p:pic>
        <p:nvPicPr>
          <p:cNvPr id="3" name="Bild 2"/>
          <p:cNvPicPr>
            <a:picLocks noChangeAspect="1"/>
          </p:cNvPicPr>
          <p:nvPr/>
        </p:nvPicPr>
        <p:blipFill>
          <a:blip r:embed="rId3"/>
          <a:stretch>
            <a:fillRect/>
          </a:stretch>
        </p:blipFill>
        <p:spPr>
          <a:xfrm>
            <a:off x="1501053" y="154547"/>
            <a:ext cx="6903895" cy="5743977"/>
          </a:xfrm>
          <a:prstGeom prst="rect">
            <a:avLst/>
          </a:prstGeom>
        </p:spPr>
      </p:pic>
    </p:spTree>
    <p:extLst>
      <p:ext uri="{BB962C8B-B14F-4D97-AF65-F5344CB8AC3E}">
        <p14:creationId xmlns:p14="http://schemas.microsoft.com/office/powerpoint/2010/main" val="15609285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solidFill>
                  <a:srgbClr val="36544F"/>
                </a:solidFill>
              </a:rPr>
              <a:t>https://</a:t>
            </a:r>
            <a:r>
              <a:rPr lang="de-DE" dirty="0" err="1">
                <a:solidFill>
                  <a:srgbClr val="36544F"/>
                </a:solidFill>
              </a:rPr>
              <a:t>open.spotify.com</a:t>
            </a:r>
            <a:r>
              <a:rPr lang="de-DE" dirty="0">
                <a:solidFill>
                  <a:srgbClr val="36544F"/>
                </a:solidFill>
              </a:rPr>
              <a:t>/</a:t>
            </a:r>
            <a:r>
              <a:rPr lang="de-DE" dirty="0" err="1">
                <a:solidFill>
                  <a:srgbClr val="36544F"/>
                </a:solidFill>
              </a:rPr>
              <a:t>collection</a:t>
            </a:r>
            <a:r>
              <a:rPr lang="de-DE" dirty="0">
                <a:solidFill>
                  <a:srgbClr val="36544F"/>
                </a:solidFill>
              </a:rPr>
              <a:t>/</a:t>
            </a:r>
            <a:r>
              <a:rPr lang="de-DE" dirty="0" err="1">
                <a:solidFill>
                  <a:srgbClr val="36544F"/>
                </a:solidFill>
              </a:rPr>
              <a:t>playlists</a:t>
            </a:r>
            <a:endParaRPr lang="de-DE" dirty="0">
              <a:solidFill>
                <a:srgbClr val="36544F"/>
              </a:solidFill>
            </a:endParaRPr>
          </a:p>
        </p:txBody>
      </p:sp>
      <p:pic>
        <p:nvPicPr>
          <p:cNvPr id="3" name="Bild 2"/>
          <p:cNvPicPr>
            <a:picLocks noChangeAspect="1"/>
          </p:cNvPicPr>
          <p:nvPr/>
        </p:nvPicPr>
        <p:blipFill>
          <a:blip r:embed="rId3"/>
          <a:stretch>
            <a:fillRect/>
          </a:stretch>
        </p:blipFill>
        <p:spPr>
          <a:xfrm>
            <a:off x="2136862" y="339462"/>
            <a:ext cx="5632275" cy="5272768"/>
          </a:xfrm>
          <a:prstGeom prst="rect">
            <a:avLst/>
          </a:prstGeom>
        </p:spPr>
      </p:pic>
    </p:spTree>
    <p:extLst>
      <p:ext uri="{BB962C8B-B14F-4D97-AF65-F5344CB8AC3E}">
        <p14:creationId xmlns:p14="http://schemas.microsoft.com/office/powerpoint/2010/main" val="8665131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solidFill>
                  <a:srgbClr val="36544F"/>
                </a:solidFill>
                <a:hlinkClick r:id="rId3"/>
              </a:rPr>
              <a:t>https://</a:t>
            </a:r>
            <a:r>
              <a:rPr lang="de-DE" dirty="0" err="1">
                <a:solidFill>
                  <a:srgbClr val="36544F"/>
                </a:solidFill>
                <a:hlinkClick r:id="rId3"/>
              </a:rPr>
              <a:t>www.figma.com</a:t>
            </a:r>
            <a:endParaRPr lang="de-DE" dirty="0">
              <a:solidFill>
                <a:srgbClr val="36544F"/>
              </a:solidFill>
            </a:endParaRPr>
          </a:p>
        </p:txBody>
      </p:sp>
      <p:pic>
        <p:nvPicPr>
          <p:cNvPr id="4" name="Bild 3"/>
          <p:cNvPicPr>
            <a:picLocks noChangeAspect="1"/>
          </p:cNvPicPr>
          <p:nvPr/>
        </p:nvPicPr>
        <p:blipFill>
          <a:blip r:embed="rId4"/>
          <a:stretch>
            <a:fillRect/>
          </a:stretch>
        </p:blipFill>
        <p:spPr>
          <a:xfrm>
            <a:off x="1205248" y="173122"/>
            <a:ext cx="7495504" cy="5718949"/>
          </a:xfrm>
          <a:prstGeom prst="rect">
            <a:avLst/>
          </a:prstGeom>
        </p:spPr>
      </p:pic>
    </p:spTree>
    <p:extLst>
      <p:ext uri="{BB962C8B-B14F-4D97-AF65-F5344CB8AC3E}">
        <p14:creationId xmlns:p14="http://schemas.microsoft.com/office/powerpoint/2010/main" val="13999017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hlinkClick r:id="rId3"/>
              </a:rPr>
              <a:t>https://</a:t>
            </a:r>
            <a:r>
              <a:rPr lang="de-DE" dirty="0" err="1">
                <a:hlinkClick r:id="rId3"/>
              </a:rPr>
              <a:t>jordaneldredge.com</a:t>
            </a:r>
            <a:r>
              <a:rPr lang="de-DE" dirty="0">
                <a:hlinkClick r:id="rId3"/>
              </a:rPr>
              <a:t>/</a:t>
            </a:r>
            <a:r>
              <a:rPr lang="de-DE" dirty="0" err="1">
                <a:hlinkClick r:id="rId3"/>
              </a:rPr>
              <a:t>projects</a:t>
            </a:r>
            <a:r>
              <a:rPr lang="de-DE" dirty="0">
                <a:hlinkClick r:id="rId3"/>
              </a:rPr>
              <a:t>/winamp2-js/</a:t>
            </a:r>
            <a:endParaRPr lang="de-DE" dirty="0"/>
          </a:p>
        </p:txBody>
      </p:sp>
      <p:pic>
        <p:nvPicPr>
          <p:cNvPr id="4" name="Bild 3"/>
          <p:cNvPicPr>
            <a:picLocks noChangeAspect="1"/>
          </p:cNvPicPr>
          <p:nvPr/>
        </p:nvPicPr>
        <p:blipFill>
          <a:blip r:embed="rId4"/>
          <a:stretch>
            <a:fillRect/>
          </a:stretch>
        </p:blipFill>
        <p:spPr>
          <a:xfrm>
            <a:off x="1551949" y="404343"/>
            <a:ext cx="6802102" cy="5213290"/>
          </a:xfrm>
          <a:prstGeom prst="rect">
            <a:avLst/>
          </a:prstGeom>
        </p:spPr>
      </p:pic>
    </p:spTree>
    <p:extLst>
      <p:ext uri="{BB962C8B-B14F-4D97-AF65-F5344CB8AC3E}">
        <p14:creationId xmlns:p14="http://schemas.microsoft.com/office/powerpoint/2010/main" val="11422792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100" dirty="0" smtClean="0"/>
              <a:t>Unser Beispiel </a:t>
            </a:r>
            <a:r>
              <a:rPr lang="mr-IN" spc="100" dirty="0" smtClean="0"/>
              <a:t>–</a:t>
            </a:r>
            <a:r>
              <a:rPr lang="de-DE" spc="100" dirty="0" smtClean="0"/>
              <a:t> Die </a:t>
            </a:r>
            <a:r>
              <a:rPr lang="de-DE" spc="100" dirty="0" err="1" smtClean="0"/>
              <a:t>Greeting</a:t>
            </a:r>
            <a:r>
              <a:rPr lang="de-DE" spc="100" dirty="0" smtClean="0"/>
              <a:t> App</a:t>
            </a:r>
            <a:endParaRPr lang="de-DE" spc="100" dirty="0"/>
          </a:p>
        </p:txBody>
      </p:sp>
      <p:pic>
        <p:nvPicPr>
          <p:cNvPr id="5" name="Bild 4"/>
          <p:cNvPicPr>
            <a:picLocks noChangeAspect="1"/>
          </p:cNvPicPr>
          <p:nvPr/>
        </p:nvPicPr>
        <p:blipFill>
          <a:blip r:embed="rId3"/>
          <a:stretch>
            <a:fillRect/>
          </a:stretch>
        </p:blipFill>
        <p:spPr>
          <a:xfrm>
            <a:off x="223114" y="296212"/>
            <a:ext cx="9459772" cy="5484095"/>
          </a:xfrm>
          <a:prstGeom prst="rect">
            <a:avLst/>
          </a:prstGeom>
        </p:spPr>
      </p:pic>
    </p:spTree>
    <p:extLst>
      <p:ext uri="{BB962C8B-B14F-4D97-AF65-F5344CB8AC3E}">
        <p14:creationId xmlns:p14="http://schemas.microsoft.com/office/powerpoint/2010/main" val="1215953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304950"/>
            <a:ext cx="7597902" cy="1292662"/>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"A </a:t>
            </a:r>
            <a:r>
              <a:rPr lang="de-DE" sz="3900" b="1" dirty="0">
                <a:solidFill>
                  <a:srgbClr val="EF7D1D"/>
                </a:solidFill>
                <a:latin typeface="Source Sans Pro Semibold" charset="0"/>
                <a:ea typeface="Source Sans Pro Semibold" charset="0"/>
                <a:cs typeface="Source Sans Pro Semibold" charset="0"/>
              </a:rPr>
              <a:t>JAVASCRIPT LIBRARY FOR BUILDING </a:t>
            </a:r>
            <a:r>
              <a:rPr lang="de-DE" sz="3900" b="1" dirty="0">
                <a:solidFill>
                  <a:schemeClr val="accent2">
                    <a:lumMod val="75000"/>
                  </a:schemeClr>
                </a:solidFill>
                <a:latin typeface="Source Sans Pro Semibold" charset="0"/>
                <a:ea typeface="Source Sans Pro Semibold" charset="0"/>
                <a:cs typeface="Source Sans Pro Semibold" charset="0"/>
              </a:rPr>
              <a:t>USER </a:t>
            </a:r>
            <a:r>
              <a:rPr lang="de-DE" sz="3900" b="1" dirty="0" smtClean="0">
                <a:solidFill>
                  <a:schemeClr val="accent2">
                    <a:lumMod val="75000"/>
                  </a:schemeClr>
                </a:solidFill>
                <a:latin typeface="Source Sans Pro Semibold" charset="0"/>
                <a:ea typeface="Source Sans Pro Semibold" charset="0"/>
                <a:cs typeface="Source Sans Pro Semibold" charset="0"/>
              </a:rPr>
              <a:t>INTERFACES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spc="100" dirty="0"/>
              <a:t>https://</a:t>
            </a:r>
            <a:r>
              <a:rPr lang="de-DE" spc="100" dirty="0" err="1"/>
              <a:t>facebook.github.io</a:t>
            </a:r>
            <a:r>
              <a:rPr lang="de-DE" spc="100" dirty="0"/>
              <a:t>/</a:t>
            </a:r>
            <a:r>
              <a:rPr lang="de-DE" spc="100" dirty="0" err="1"/>
              <a:t>react</a:t>
            </a:r>
            <a:r>
              <a:rPr lang="de-DE" spc="100" dirty="0"/>
              <a:t>/</a:t>
            </a:r>
          </a:p>
        </p:txBody>
      </p:sp>
    </p:spTree>
    <p:extLst>
      <p:ext uri="{BB962C8B-B14F-4D97-AF65-F5344CB8AC3E}">
        <p14:creationId xmlns:p14="http://schemas.microsoft.com/office/powerpoint/2010/main" val="16687361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2879" y="5827376"/>
            <a:ext cx="5885645" cy="246221"/>
          </a:xfrm>
          <a:prstGeom prst="rect">
            <a:avLst/>
          </a:prstGeom>
        </p:spPr>
        <p:txBody>
          <a:bodyPr wrap="square">
            <a:spAutoFit/>
          </a:bodyPr>
          <a:lstStyle/>
          <a:p>
            <a:r>
              <a:rPr lang="de-DE" sz="1000" dirty="0" smtClean="0">
                <a:solidFill>
                  <a:srgbClr val="5AB88F"/>
                </a:solidFill>
                <a:latin typeface="Source Sans Pro Semibold" charset="0"/>
                <a:ea typeface="Source Sans Pro Semibold" charset="0"/>
                <a:cs typeface="Source Sans Pro Semibold" charset="0"/>
              </a:rPr>
              <a:t>Grafik Inspiriert von: https</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pbs.twimg.com</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media</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DCXJ_tjXoAAoBbu.jpg</a:t>
            </a:r>
            <a:endParaRPr lang="de-DE" sz="1000" dirty="0">
              <a:solidFill>
                <a:srgbClr val="5AB88F"/>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smtClean="0"/>
              <a:t>Separation </a:t>
            </a:r>
            <a:r>
              <a:rPr lang="de-DE" dirty="0" err="1" smtClean="0"/>
              <a:t>of</a:t>
            </a:r>
            <a:r>
              <a:rPr lang="de-DE" dirty="0" smtClean="0"/>
              <a:t> </a:t>
            </a:r>
            <a:r>
              <a:rPr lang="de-DE" dirty="0" err="1" smtClean="0"/>
              <a:t>concerns</a:t>
            </a:r>
            <a:endParaRPr lang="de-DE" dirty="0"/>
          </a:p>
        </p:txBody>
      </p:sp>
      <p:sp>
        <p:nvSpPr>
          <p:cNvPr id="8" name="Rechteck 7"/>
          <p:cNvSpPr/>
          <p:nvPr/>
        </p:nvSpPr>
        <p:spPr>
          <a:xfrm>
            <a:off x="1171561" y="38743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pic>
        <p:nvPicPr>
          <p:cNvPr id="4" name="Bild 3"/>
          <p:cNvPicPr>
            <a:picLocks noChangeAspect="1"/>
          </p:cNvPicPr>
          <p:nvPr/>
        </p:nvPicPr>
        <p:blipFill>
          <a:blip r:embed="rId3"/>
          <a:stretch>
            <a:fillRect/>
          </a:stretch>
        </p:blipFill>
        <p:spPr>
          <a:xfrm>
            <a:off x="752429" y="1893195"/>
            <a:ext cx="8110647" cy="3945019"/>
          </a:xfrm>
          <a:prstGeom prst="rect">
            <a:avLst/>
          </a:prstGeom>
        </p:spPr>
      </p:pic>
      <p:sp>
        <p:nvSpPr>
          <p:cNvPr id="9" name="Rechteck 8"/>
          <p:cNvSpPr/>
          <p:nvPr/>
        </p:nvSpPr>
        <p:spPr>
          <a:xfrm>
            <a:off x="75243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Klassische Aufteilung</a:t>
            </a:r>
            <a:endParaRPr lang="de-DE" sz="1600" dirty="0">
              <a:solidFill>
                <a:srgbClr val="36544F"/>
              </a:solidFill>
              <a:latin typeface="Source Sans Pro Semibold" charset="0"/>
              <a:ea typeface="Source Sans Pro Semibold" charset="0"/>
              <a:cs typeface="Source Sans Pro Semibold" charset="0"/>
            </a:endParaRPr>
          </a:p>
        </p:txBody>
      </p:sp>
      <p:sp>
        <p:nvSpPr>
          <p:cNvPr id="10" name="Rechteck 9"/>
          <p:cNvSpPr/>
          <p:nvPr/>
        </p:nvSpPr>
        <p:spPr>
          <a:xfrm>
            <a:off x="595004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Aufteilung </a:t>
            </a:r>
            <a:r>
              <a:rPr lang="de-DE" sz="1600" smtClean="0">
                <a:solidFill>
                  <a:srgbClr val="36544F"/>
                </a:solidFill>
                <a:latin typeface="Source Sans Pro Semibold" charset="0"/>
                <a:ea typeface="Source Sans Pro Semibold" charset="0"/>
                <a:cs typeface="Source Sans Pro Semibold" charset="0"/>
              </a:rPr>
              <a:t>in Komponenten</a:t>
            </a:r>
            <a:endParaRPr lang="de-DE" sz="1600" dirty="0">
              <a:solidFill>
                <a:srgbClr val="36544F"/>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2253608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Greeting</a:t>
            </a:r>
            <a:r>
              <a:rPr lang="de-DE" dirty="0" smtClean="0"/>
              <a:t> App: Komponenten</a:t>
            </a:r>
            <a:endParaRPr lang="de-DE" dirty="0"/>
          </a:p>
        </p:txBody>
      </p:sp>
      <p:pic>
        <p:nvPicPr>
          <p:cNvPr id="4" name="Bild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115" y="528299"/>
            <a:ext cx="8537771" cy="4996737"/>
          </a:xfrm>
          <a:prstGeom prst="rect">
            <a:avLst/>
          </a:prstGeom>
        </p:spPr>
      </p:pic>
    </p:spTree>
    <p:extLst>
      <p:ext uri="{BB962C8B-B14F-4D97-AF65-F5344CB8AC3E}">
        <p14:creationId xmlns:p14="http://schemas.microsoft.com/office/powerpoint/2010/main" val="128921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pic>
        <p:nvPicPr>
          <p:cNvPr id="4" name="Bild 3"/>
          <p:cNvPicPr>
            <a:picLocks noChangeAspect="1"/>
          </p:cNvPicPr>
          <p:nvPr/>
        </p:nvPicPr>
        <p:blipFill rotWithShape="1">
          <a:blip r:embed="rId3"/>
          <a:srcRect l="63131"/>
          <a:stretch/>
        </p:blipFill>
        <p:spPr>
          <a:xfrm>
            <a:off x="5983488" y="618187"/>
            <a:ext cx="3299602" cy="4353058"/>
          </a:xfrm>
          <a:prstGeom prst="rect">
            <a:avLst/>
          </a:prstGeom>
        </p:spPr>
      </p:pic>
      <p:sp>
        <p:nvSpPr>
          <p:cNvPr id="11" name="Textfeld 10"/>
          <p:cNvSpPr txBox="1"/>
          <p:nvPr/>
        </p:nvSpPr>
        <p:spPr>
          <a:xfrm>
            <a:off x="291026" y="383235"/>
            <a:ext cx="5401436" cy="5693866"/>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bestehen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29804967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103032"/>
            <a:ext cx="9906000" cy="790223"/>
          </a:xfrm>
        </p:spPr>
        <p:txBody>
          <a:bodyPr/>
          <a:lstStyle/>
          <a:p>
            <a:r>
              <a:rPr lang="de-DE" dirty="0" smtClean="0"/>
              <a:t>Die </a:t>
            </a:r>
            <a:r>
              <a:rPr lang="de-DE" dirty="0" smtClean="0"/>
              <a:t>Spracherweiterung JSX</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u="sng" dirty="0">
                <a:solidFill>
                  <a:srgbClr val="EF7D1D"/>
                </a:solidFill>
                <a:latin typeface="Source Sans Pro Semibold" charset="0"/>
                <a:ea typeface="Source Sans Pro Semibold" charset="0"/>
                <a:cs typeface="Source Sans Pro Semibold" charset="0"/>
              </a:rPr>
              <a:t>Anstatt einer Template Sprache</a:t>
            </a:r>
            <a:r>
              <a:rPr lang="de-DE" sz="2275" b="1" dirty="0">
                <a:solidFill>
                  <a:srgbClr val="EF7D1D"/>
                </a:solidFill>
                <a:latin typeface="Source Sans Pro Semibold" charset="0"/>
                <a:ea typeface="Source Sans Pro Semibold" charset="0"/>
                <a:cs typeface="Source Sans Pro Semibold" charset="0"/>
              </a:rPr>
              <a:t>: </a:t>
            </a:r>
            <a:r>
              <a:rPr lang="de-DE" sz="2275" b="1" dirty="0">
                <a:solidFill>
                  <a:srgbClr val="025249"/>
                </a:solidFill>
                <a:latin typeface="Source Sans Pro Semibold" charset="0"/>
                <a:ea typeface="Source Sans Pro Semibold" charset="0"/>
                <a:cs typeface="Source Sans Pro Semibold" charset="0"/>
              </a:rPr>
              <a:t>HTML in JavaScript </a:t>
            </a:r>
            <a:r>
              <a:rPr lang="de-DE" sz="2275" b="1" dirty="0" smtClean="0">
                <a:solidFill>
                  <a:srgbClr val="025249"/>
                </a:solidFill>
                <a:latin typeface="Source Sans Pro Semibold" charset="0"/>
                <a:ea typeface="Source Sans Pro Semibold" charset="0"/>
                <a:cs typeface="Source Sans Pro Semibold" charset="0"/>
              </a:rPr>
              <a:t>integriert</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a:solidFill>
                  <a:srgbClr val="EF7D1D"/>
                </a:solidFill>
                <a:latin typeface="Source Code Pro Medium" charset="0"/>
                <a:ea typeface="Source Code Pro Medium" charset="0"/>
                <a:cs typeface="Source Code Pro Medium" charset="0"/>
              </a:rPr>
              <a:t>&lt;h1&gt;</a:t>
            </a:r>
            <a:r>
              <a:rPr lang="de-DE" dirty="0" err="1">
                <a:solidFill>
                  <a:srgbClr val="EF7D1D"/>
                </a:solidFill>
                <a:latin typeface="Source Code Pro Medium" charset="0"/>
                <a:ea typeface="Source Code Pro Medium" charset="0"/>
                <a:cs typeface="Source Code Pro Medium" charset="0"/>
              </a:rPr>
              <a:t>Hello</a:t>
            </a:r>
            <a:r>
              <a:rPr lang="de-DE" dirty="0">
                <a:solidFill>
                  <a:srgbClr val="EF7D1D"/>
                </a:solidFill>
                <a:latin typeface="Source Code Pro Medium" charset="0"/>
                <a:ea typeface="Source Code Pro Medium" charset="0"/>
                <a:cs typeface="Source Code Pro Medium" charset="0"/>
              </a:rPr>
              <a:t>, </a:t>
            </a:r>
            <a:r>
              <a:rPr lang="de-DE" dirty="0">
                <a:solidFill>
                  <a:srgbClr val="41719C"/>
                </a:solidFill>
                <a:latin typeface="Source Code Pro Medium" charset="0"/>
                <a:ea typeface="Source Code Pro Medium" charset="0"/>
                <a:cs typeface="Source Code Pro Medium" charset="0"/>
              </a:rPr>
              <a:t>{</a:t>
            </a:r>
            <a:r>
              <a:rPr lang="de-DE" dirty="0" err="1">
                <a:solidFill>
                  <a:srgbClr val="41719C"/>
                </a:solidFill>
                <a:latin typeface="Source Code Pro Medium" charset="0"/>
                <a:ea typeface="Source Code Pro Medium" charset="0"/>
                <a:cs typeface="Source Code Pro Medium" charset="0"/>
              </a:rPr>
              <a:t>name</a:t>
            </a:r>
            <a:r>
              <a:rPr lang="de-DE" dirty="0">
                <a:solidFill>
                  <a:srgbClr val="41719C"/>
                </a:solidFill>
                <a:latin typeface="Source Code Pro Medium" charset="0"/>
                <a:ea typeface="Source Code Pro Medium" charset="0"/>
                <a:cs typeface="Source Code Pro Medium" charset="0"/>
              </a:rPr>
              <a:t>}</a:t>
            </a:r>
            <a:r>
              <a:rPr lang="de-DE" dirty="0">
                <a:solidFill>
                  <a:srgbClr val="EF7D1D"/>
                </a:solidFill>
                <a:latin typeface="Source Code Pro Medium" charset="0"/>
                <a:ea typeface="Source Code Pro Medium" charset="0"/>
                <a:cs typeface="Source Code Pro Medium" charset="0"/>
              </a:rPr>
              <a:t>&lt;/h1&gt;</a:t>
            </a:r>
            <a:r>
              <a:rPr lang="de-DE"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React.createElement</a:t>
            </a:r>
            <a:r>
              <a:rPr lang="de-DE" dirty="0">
                <a:solidFill>
                  <a:srgbClr val="025249"/>
                </a:solidFill>
                <a:latin typeface="Source Code Pro Medium" charset="0"/>
                <a:ea typeface="Source Code Pro Medium" charset="0"/>
                <a:cs typeface="Source Code Pro Medium" charset="0"/>
              </a:rPr>
              <a:t>('h1', null, '</a:t>
            </a:r>
            <a:r>
              <a:rPr lang="de-DE" dirty="0" err="1">
                <a:solidFill>
                  <a:srgbClr val="025249"/>
                </a:solidFill>
                <a:latin typeface="Source Code Pro Medium" charset="0"/>
                <a:ea typeface="Source Code Pro Medium" charset="0"/>
                <a:cs typeface="Source Code Pro Medium" charset="0"/>
              </a:rPr>
              <a:t>Hello</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46945"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JSX</a:t>
            </a:r>
            <a:endParaRPr lang="de-DE" dirty="0"/>
          </a:p>
        </p:txBody>
      </p:sp>
      <p:sp>
        <p:nvSpPr>
          <p:cNvPr id="11" name="Rechteck 10"/>
          <p:cNvSpPr/>
          <p:nvPr/>
        </p:nvSpPr>
        <p:spPr>
          <a:xfrm>
            <a:off x="192310" y="5129876"/>
            <a:ext cx="2480166"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Übersetztes JavaScript</a:t>
            </a:r>
            <a:endParaRPr lang="de-DE"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Textfeld 2"/>
          <p:cNvSpPr txBox="1"/>
          <p:nvPr/>
        </p:nvSpPr>
        <p:spPr>
          <a:xfrm>
            <a:off x="154546" y="167425"/>
            <a:ext cx="9247031" cy="8771632"/>
          </a:xfrm>
          <a:prstGeom prst="rect">
            <a:avLst/>
          </a:prstGeom>
          <a:noFill/>
        </p:spPr>
        <p:txBody>
          <a:bodyPr wrap="square" rtlCol="0">
            <a:spAutoFit/>
          </a:bodyPr>
          <a:lstStyle/>
          <a:p>
            <a:r>
              <a:rPr lang="de-DE" sz="1200" dirty="0" smtClean="0"/>
              <a:t>Inhalt</a:t>
            </a:r>
          </a:p>
          <a:p>
            <a:r>
              <a:rPr lang="de-DE" sz="1200" dirty="0" smtClean="0"/>
              <a:t>Warum SPAs </a:t>
            </a:r>
            <a:r>
              <a:rPr lang="de-DE" sz="1200" dirty="0" err="1" smtClean="0"/>
              <a:t>vs</a:t>
            </a:r>
            <a:r>
              <a:rPr lang="de-DE" sz="1200" dirty="0" smtClean="0"/>
              <a:t> klassische Webanwendung</a:t>
            </a:r>
          </a:p>
          <a:p>
            <a:r>
              <a:rPr lang="de-DE" sz="1200" dirty="0"/>
              <a:t>	</a:t>
            </a:r>
            <a:r>
              <a:rPr lang="de-DE" sz="1200" dirty="0" smtClean="0"/>
              <a:t>Klassische Webanwendung hat zu viele Limitationen</a:t>
            </a:r>
          </a:p>
          <a:p>
            <a:r>
              <a:rPr lang="de-DE" sz="1200" dirty="0"/>
              <a:t>	</a:t>
            </a:r>
            <a:r>
              <a:rPr lang="de-DE" sz="1200" dirty="0" smtClean="0"/>
              <a:t>Beispiel in unserer Anwendung: hin- und her klicken, nicht offlinefähig </a:t>
            </a:r>
            <a:r>
              <a:rPr lang="de-DE" sz="1200" dirty="0" err="1" smtClean="0"/>
              <a:t>etc</a:t>
            </a:r>
            <a:endParaRPr lang="de-DE" sz="1200" dirty="0" smtClean="0"/>
          </a:p>
          <a:p>
            <a:r>
              <a:rPr lang="de-DE" sz="1200" dirty="0"/>
              <a:t>	</a:t>
            </a:r>
            <a:r>
              <a:rPr lang="de-DE" sz="1200" dirty="0" smtClean="0"/>
              <a:t>Wir wollten </a:t>
            </a:r>
            <a:r>
              <a:rPr lang="de-DE" sz="1200" dirty="0" err="1" smtClean="0"/>
              <a:t>bestest</a:t>
            </a:r>
            <a:r>
              <a:rPr lang="de-DE" sz="1200" dirty="0" smtClean="0"/>
              <a:t> UI und UX!</a:t>
            </a:r>
          </a:p>
          <a:p>
            <a:r>
              <a:rPr lang="de-DE" sz="1200" dirty="0"/>
              <a:t>	</a:t>
            </a:r>
            <a:r>
              <a:rPr lang="de-DE" sz="1200" dirty="0" smtClean="0"/>
              <a:t>Anwendung soll schnell sein, </a:t>
            </a:r>
            <a:r>
              <a:rPr lang="de-DE" sz="1200" dirty="0" err="1" smtClean="0"/>
              <a:t>dh</a:t>
            </a:r>
            <a:r>
              <a:rPr lang="de-DE" sz="1200" dirty="0" smtClean="0"/>
              <a:t> bei klick soll was passieren, nicht erst Server </a:t>
            </a:r>
            <a:r>
              <a:rPr lang="de-DE" sz="1200" dirty="0" err="1" smtClean="0"/>
              <a:t>roundtrip</a:t>
            </a:r>
            <a:endParaRPr lang="de-DE" sz="1200" dirty="0" smtClean="0"/>
          </a:p>
          <a:p>
            <a:r>
              <a:rPr lang="de-DE" sz="1200" dirty="0" smtClean="0"/>
              <a:t>Wie sehen klassische </a:t>
            </a:r>
            <a:r>
              <a:rPr lang="de-DE" sz="1200" dirty="0" err="1" smtClean="0"/>
              <a:t>Webapps</a:t>
            </a:r>
            <a:r>
              <a:rPr lang="de-DE" sz="1200" dirty="0" smtClean="0"/>
              <a:t> aus?</a:t>
            </a:r>
          </a:p>
          <a:p>
            <a:r>
              <a:rPr lang="de-DE" sz="1200" dirty="0"/>
              <a:t>	</a:t>
            </a:r>
            <a:r>
              <a:rPr lang="de-DE" sz="1200" dirty="0" smtClean="0"/>
              <a:t>Rendering auf dem Server =&gt; </a:t>
            </a:r>
            <a:r>
              <a:rPr lang="de-DE" sz="1200" dirty="0" err="1" smtClean="0"/>
              <a:t>Roundtrip</a:t>
            </a:r>
            <a:endParaRPr lang="de-DE" sz="1200" dirty="0" smtClean="0"/>
          </a:p>
          <a:p>
            <a:r>
              <a:rPr lang="de-DE" sz="1200" dirty="0"/>
              <a:t>	</a:t>
            </a:r>
            <a:r>
              <a:rPr lang="de-DE" sz="1200" dirty="0" smtClean="0"/>
              <a:t>Client-seitige Logik mit </a:t>
            </a:r>
            <a:r>
              <a:rPr lang="de-DE" sz="1200" dirty="0" err="1" smtClean="0"/>
              <a:t>jQuery</a:t>
            </a:r>
            <a:r>
              <a:rPr lang="de-DE" sz="1200" dirty="0" smtClean="0"/>
              <a:t> </a:t>
            </a:r>
            <a:r>
              <a:rPr lang="de-DE" sz="1200" dirty="0" err="1" smtClean="0"/>
              <a:t>rangefrickelt</a:t>
            </a:r>
            <a:endParaRPr lang="de-DE" sz="1200" dirty="0" smtClean="0"/>
          </a:p>
          <a:p>
            <a:r>
              <a:rPr lang="de-DE" sz="1200" dirty="0" smtClean="0"/>
              <a:t>Was macht eine SPA aus</a:t>
            </a:r>
          </a:p>
          <a:p>
            <a:r>
              <a:rPr lang="de-DE" sz="1200" dirty="0"/>
              <a:t>	</a:t>
            </a:r>
            <a:r>
              <a:rPr lang="de-DE" sz="1200" dirty="0" smtClean="0"/>
              <a:t>Läuft auf dem Client</a:t>
            </a:r>
          </a:p>
          <a:p>
            <a:r>
              <a:rPr lang="de-DE" sz="1200" dirty="0"/>
              <a:t>	</a:t>
            </a:r>
            <a:r>
              <a:rPr lang="de-DE" sz="1200" dirty="0" smtClean="0"/>
              <a:t>In JavaScript programmiert</a:t>
            </a:r>
          </a:p>
          <a:p>
            <a:r>
              <a:rPr lang="de-DE" sz="1200" dirty="0"/>
              <a:t>	</a:t>
            </a:r>
            <a:r>
              <a:rPr lang="de-DE" sz="1200" dirty="0" smtClean="0"/>
              <a:t>Logik ist "first-class </a:t>
            </a:r>
            <a:r>
              <a:rPr lang="de-DE" sz="1200" dirty="0" err="1" smtClean="0"/>
              <a:t>citizen</a:t>
            </a:r>
            <a:r>
              <a:rPr lang="de-DE" sz="1200" dirty="0" smtClean="0"/>
              <a:t>" und nicht mehr "</a:t>
            </a:r>
            <a:r>
              <a:rPr lang="de-DE" sz="1200" dirty="0" err="1" smtClean="0"/>
              <a:t>rangeflanscht</a:t>
            </a:r>
            <a:r>
              <a:rPr lang="de-DE" sz="1200" dirty="0" smtClean="0"/>
              <a:t>"</a:t>
            </a:r>
          </a:p>
          <a:p>
            <a:r>
              <a:rPr lang="de-DE" sz="1200" dirty="0"/>
              <a:t>	</a:t>
            </a:r>
            <a:r>
              <a:rPr lang="de-DE" sz="1200" dirty="0" smtClean="0"/>
              <a:t>Komponenten!</a:t>
            </a:r>
          </a:p>
          <a:p>
            <a:r>
              <a:rPr lang="de-DE" sz="1200" dirty="0" err="1" smtClean="0"/>
              <a:t>React</a:t>
            </a:r>
            <a:endParaRPr lang="de-DE" sz="1200" dirty="0" smtClean="0"/>
          </a:p>
          <a:p>
            <a:r>
              <a:rPr lang="de-DE" sz="1200" dirty="0"/>
              <a:t>	</a:t>
            </a:r>
            <a:r>
              <a:rPr lang="de-DE" sz="1200" dirty="0" smtClean="0"/>
              <a:t>JSX</a:t>
            </a:r>
          </a:p>
          <a:p>
            <a:r>
              <a:rPr lang="de-DE" sz="1200" dirty="0"/>
              <a:t>	</a:t>
            </a:r>
            <a:r>
              <a:rPr lang="de-DE" sz="1200" dirty="0" smtClean="0"/>
              <a:t>Funktionskomponenten</a:t>
            </a:r>
          </a:p>
          <a:p>
            <a:r>
              <a:rPr lang="de-DE" sz="1200" dirty="0"/>
              <a:t>	</a:t>
            </a:r>
            <a:r>
              <a:rPr lang="de-DE" sz="1200" dirty="0" smtClean="0"/>
              <a:t>Klassen</a:t>
            </a:r>
          </a:p>
          <a:p>
            <a:r>
              <a:rPr lang="de-DE" sz="1200" dirty="0"/>
              <a:t>	</a:t>
            </a:r>
            <a:r>
              <a:rPr lang="de-DE" sz="1200" dirty="0" smtClean="0"/>
              <a:t>keine große Unterscheidung zwischen </a:t>
            </a:r>
            <a:r>
              <a:rPr lang="de-DE" sz="1200" dirty="0" err="1" smtClean="0"/>
              <a:t>Props</a:t>
            </a:r>
            <a:r>
              <a:rPr lang="de-DE" sz="1200" dirty="0" smtClean="0"/>
              <a:t> und State</a:t>
            </a:r>
          </a:p>
          <a:p>
            <a:r>
              <a:rPr lang="de-DE" sz="1200" dirty="0" smtClean="0"/>
              <a:t>Architektur 1: Smart und </a:t>
            </a:r>
            <a:r>
              <a:rPr lang="de-DE" sz="1200" dirty="0" err="1" smtClean="0"/>
              <a:t>Dumb</a:t>
            </a:r>
            <a:r>
              <a:rPr lang="de-DE" sz="1200" dirty="0" smtClean="0"/>
              <a:t> Components</a:t>
            </a:r>
          </a:p>
          <a:p>
            <a:r>
              <a:rPr lang="de-DE" sz="1200" dirty="0" smtClean="0"/>
              <a:t>Externes State Management</a:t>
            </a:r>
          </a:p>
          <a:p>
            <a:r>
              <a:rPr lang="de-DE" sz="1200" dirty="0"/>
              <a:t>	</a:t>
            </a:r>
            <a:r>
              <a:rPr lang="de-DE" sz="1200" dirty="0" smtClean="0"/>
              <a:t>Kurze Demo </a:t>
            </a:r>
            <a:r>
              <a:rPr lang="de-DE" sz="1200" dirty="0" err="1" smtClean="0"/>
              <a:t>Redux</a:t>
            </a:r>
            <a:r>
              <a:rPr lang="de-DE" sz="1200" dirty="0" smtClean="0"/>
              <a:t> </a:t>
            </a:r>
            <a:r>
              <a:rPr lang="de-DE" sz="1200" dirty="0" err="1" smtClean="0"/>
              <a:t>DevTools</a:t>
            </a:r>
            <a:r>
              <a:rPr lang="de-DE" sz="1200" dirty="0" smtClean="0"/>
              <a:t> muss sein</a:t>
            </a:r>
          </a:p>
          <a:p>
            <a:r>
              <a:rPr lang="de-DE" sz="1200" dirty="0"/>
              <a:t>	</a:t>
            </a:r>
            <a:r>
              <a:rPr lang="de-DE" sz="1200" dirty="0" smtClean="0"/>
              <a:t>Eventuell nur sehr abstrakt:</a:t>
            </a:r>
          </a:p>
          <a:p>
            <a:r>
              <a:rPr lang="de-DE" sz="1200" dirty="0"/>
              <a:t>	</a:t>
            </a:r>
            <a:r>
              <a:rPr lang="de-DE" sz="1200" dirty="0" smtClean="0"/>
              <a:t>	Uni-</a:t>
            </a:r>
            <a:r>
              <a:rPr lang="de-DE" sz="1200" dirty="0" err="1" smtClean="0"/>
              <a:t>Directional</a:t>
            </a:r>
            <a:r>
              <a:rPr lang="de-DE" sz="1200" dirty="0" smtClean="0"/>
              <a:t> </a:t>
            </a:r>
            <a:r>
              <a:rPr lang="de-DE" sz="1200" dirty="0" err="1" smtClean="0"/>
              <a:t>Dataflow</a:t>
            </a:r>
            <a:r>
              <a:rPr lang="de-DE" sz="1200" dirty="0" smtClean="0"/>
              <a:t> als zentrales Element</a:t>
            </a:r>
          </a:p>
          <a:p>
            <a:r>
              <a:rPr lang="de-DE" sz="1200" dirty="0"/>
              <a:t>	</a:t>
            </a:r>
            <a:r>
              <a:rPr lang="de-DE" sz="1200" dirty="0" smtClean="0"/>
              <a:t>	Store als zentrale Datenbank</a:t>
            </a:r>
          </a:p>
          <a:p>
            <a:r>
              <a:rPr lang="de-DE" sz="1200" dirty="0"/>
              <a:t>	</a:t>
            </a:r>
            <a:r>
              <a:rPr lang="de-DE" sz="1200" dirty="0" smtClean="0"/>
              <a:t>	Actions</a:t>
            </a:r>
          </a:p>
          <a:p>
            <a:r>
              <a:rPr lang="de-DE" sz="1200" dirty="0"/>
              <a:t>	</a:t>
            </a:r>
            <a:r>
              <a:rPr lang="de-DE" sz="1200" dirty="0" smtClean="0"/>
              <a:t>	</a:t>
            </a:r>
            <a:r>
              <a:rPr lang="de-DE" sz="1200" dirty="0" err="1" smtClean="0"/>
              <a:t>Reducers</a:t>
            </a:r>
            <a:r>
              <a:rPr lang="de-DE" sz="1200" dirty="0" smtClean="0"/>
              <a:t> als "ein Stück Code", der auf Actions reagiert und neuen State liefert</a:t>
            </a:r>
          </a:p>
          <a:p>
            <a:r>
              <a:rPr lang="de-DE" sz="1200" dirty="0"/>
              <a:t>	</a:t>
            </a:r>
            <a:r>
              <a:rPr lang="de-DE" sz="1200" dirty="0" smtClean="0"/>
              <a:t>Problem: Wartbarkeit / Architektur</a:t>
            </a:r>
          </a:p>
          <a:p>
            <a:r>
              <a:rPr lang="de-DE" sz="1200" dirty="0"/>
              <a:t>	</a:t>
            </a:r>
            <a:r>
              <a:rPr lang="de-DE" sz="1200" dirty="0" smtClean="0"/>
              <a:t>Problem: Wechseln des </a:t>
            </a:r>
            <a:r>
              <a:rPr lang="de-DE" sz="1200" dirty="0" err="1" smtClean="0"/>
              <a:t>Uis</a:t>
            </a:r>
            <a:r>
              <a:rPr lang="de-DE" sz="1200" dirty="0" smtClean="0"/>
              <a:t>-Frameworks ("alle zwei </a:t>
            </a:r>
            <a:r>
              <a:rPr lang="de-DE" sz="1200" dirty="0" err="1" smtClean="0"/>
              <a:t>wochen</a:t>
            </a:r>
            <a:r>
              <a:rPr lang="de-DE" sz="1200" dirty="0" smtClean="0"/>
              <a:t> gibt es was neues")</a:t>
            </a:r>
          </a:p>
          <a:p>
            <a:r>
              <a:rPr lang="de-DE" sz="1200" dirty="0"/>
              <a:t>	</a:t>
            </a:r>
            <a:r>
              <a:rPr lang="de-DE" sz="1200" dirty="0" smtClean="0"/>
              <a:t>Logik wandert aus der UI</a:t>
            </a:r>
          </a:p>
          <a:p>
            <a:r>
              <a:rPr lang="de-DE" sz="1200" dirty="0"/>
              <a:t>	</a:t>
            </a:r>
            <a:r>
              <a:rPr lang="de-DE" sz="1200" dirty="0" err="1" smtClean="0"/>
              <a:t>Reducer</a:t>
            </a:r>
            <a:r>
              <a:rPr lang="de-DE" sz="1200" dirty="0" smtClean="0"/>
              <a:t> ausschließlich fachlich</a:t>
            </a:r>
          </a:p>
          <a:p>
            <a:r>
              <a:rPr lang="de-DE" sz="1200" dirty="0"/>
              <a:t>	</a:t>
            </a:r>
            <a:r>
              <a:rPr lang="de-DE" sz="1200" dirty="0" smtClean="0"/>
              <a:t>Keine Abhängigkeit auf konkretes UI Framework</a:t>
            </a:r>
          </a:p>
          <a:p>
            <a:r>
              <a:rPr lang="de-DE" sz="1200" dirty="0"/>
              <a:t>	</a:t>
            </a:r>
            <a:r>
              <a:rPr lang="de-DE" sz="1200" dirty="0" smtClean="0"/>
              <a:t>Architektur-Idee und </a:t>
            </a:r>
            <a:r>
              <a:rPr lang="mr-IN" sz="1200" dirty="0" smtClean="0"/>
              <a:t>–</a:t>
            </a:r>
            <a:r>
              <a:rPr lang="de-DE" sz="1200" dirty="0" smtClean="0"/>
              <a:t>Framework</a:t>
            </a:r>
          </a:p>
          <a:p>
            <a:endParaRPr lang="de-DE" sz="1200" dirty="0" smtClean="0"/>
          </a:p>
          <a:p>
            <a:r>
              <a:rPr lang="de-DE" sz="1200" dirty="0" smtClean="0"/>
              <a:t>These: Back-Button geht nicht</a:t>
            </a:r>
          </a:p>
          <a:p>
            <a:r>
              <a:rPr lang="de-DE" sz="1200" dirty="0"/>
              <a:t>	</a:t>
            </a:r>
            <a:r>
              <a:rPr lang="de-DE" sz="1200" dirty="0" smtClean="0"/>
              <a:t>Eventuell zum Schluss als "Zugabe"</a:t>
            </a:r>
          </a:p>
          <a:p>
            <a:r>
              <a:rPr lang="de-DE" sz="1200" dirty="0"/>
              <a:t>	</a:t>
            </a:r>
            <a:r>
              <a:rPr lang="de-DE" sz="1200" dirty="0" smtClean="0"/>
              <a:t>Beispiel: </a:t>
            </a:r>
            <a:r>
              <a:rPr lang="de-DE" sz="1200" dirty="0" err="1" smtClean="0"/>
              <a:t>React</a:t>
            </a:r>
            <a:r>
              <a:rPr lang="de-DE" sz="1200" dirty="0" smtClean="0"/>
              <a:t> Router</a:t>
            </a:r>
          </a:p>
          <a:p>
            <a:r>
              <a:rPr lang="de-DE" sz="1200" dirty="0" smtClean="0"/>
              <a:t>Modularisierung (Streichkandidat)</a:t>
            </a:r>
          </a:p>
          <a:p>
            <a:r>
              <a:rPr lang="de-DE" sz="1200" dirty="0"/>
              <a:t>	</a:t>
            </a:r>
            <a:r>
              <a:rPr lang="de-DE" sz="1200" dirty="0" smtClean="0"/>
              <a:t>diverse Strategien</a:t>
            </a:r>
          </a:p>
          <a:p>
            <a:r>
              <a:rPr lang="de-DE" sz="1200" dirty="0" smtClean="0"/>
              <a:t>PAUSE </a:t>
            </a:r>
          </a:p>
          <a:p>
            <a:r>
              <a:rPr lang="de-DE" sz="1200" dirty="0" smtClean="0"/>
              <a:t>Problem: Wartbarkeit, Langlebigkeit</a:t>
            </a:r>
          </a:p>
          <a:p>
            <a:r>
              <a:rPr lang="de-DE" sz="1200" dirty="0"/>
              <a:t>	</a:t>
            </a:r>
            <a:r>
              <a:rPr lang="de-DE" sz="1200" dirty="0" smtClean="0"/>
              <a:t>Java/C# Entwickler sind Typen gewohnt</a:t>
            </a:r>
          </a:p>
          <a:p>
            <a:r>
              <a:rPr lang="de-DE" sz="1200" dirty="0"/>
              <a:t>	</a:t>
            </a:r>
            <a:r>
              <a:rPr lang="de-DE" sz="1200" dirty="0" err="1" smtClean="0"/>
              <a:t>TypeScript</a:t>
            </a:r>
            <a:r>
              <a:rPr lang="de-DE" sz="1200" dirty="0" smtClean="0"/>
              <a:t> (Live </a:t>
            </a:r>
            <a:r>
              <a:rPr lang="de-DE" sz="1200" dirty="0" err="1" smtClean="0"/>
              <a:t>Coding</a:t>
            </a:r>
            <a:r>
              <a:rPr lang="de-DE" sz="1200" dirty="0" smtClean="0"/>
              <a:t>)</a:t>
            </a:r>
          </a:p>
          <a:p>
            <a:r>
              <a:rPr lang="de-DE" sz="1200" dirty="0" smtClean="0"/>
              <a:t>Problem: Testbarkeit (Streichkandidat)</a:t>
            </a:r>
          </a:p>
          <a:p>
            <a:r>
              <a:rPr lang="de-DE" sz="1200" dirty="0"/>
              <a:t>	</a:t>
            </a:r>
            <a:r>
              <a:rPr lang="de-DE" sz="1200" dirty="0" smtClean="0"/>
              <a:t>Testen ohne Browser, geht das überhaupt?</a:t>
            </a:r>
          </a:p>
          <a:p>
            <a:r>
              <a:rPr lang="de-DE" sz="1200" dirty="0"/>
              <a:t>	</a:t>
            </a:r>
            <a:r>
              <a:rPr lang="de-DE" sz="1200" dirty="0" err="1" smtClean="0"/>
              <a:t>Jest</a:t>
            </a:r>
            <a:endParaRPr lang="de-DE" sz="1200" dirty="0" smtClean="0"/>
          </a:p>
          <a:p>
            <a:endParaRPr lang="de-DE" sz="1200" dirty="0"/>
          </a:p>
        </p:txBody>
      </p:sp>
      <p:sp>
        <p:nvSpPr>
          <p:cNvPr id="4" name="Textfeld 3"/>
          <p:cNvSpPr txBox="1"/>
          <p:nvPr/>
        </p:nvSpPr>
        <p:spPr>
          <a:xfrm>
            <a:off x="-2356834" y="1236372"/>
            <a:ext cx="2240924" cy="923330"/>
          </a:xfrm>
          <a:prstGeom prst="rect">
            <a:avLst/>
          </a:prstGeom>
          <a:noFill/>
        </p:spPr>
        <p:txBody>
          <a:bodyPr wrap="square" rtlCol="0">
            <a:spAutoFit/>
          </a:bodyPr>
          <a:lstStyle/>
          <a:p>
            <a:r>
              <a:rPr lang="de-DE" dirty="0" smtClean="0"/>
              <a:t>Teil 1: 45 Minuten</a:t>
            </a:r>
          </a:p>
          <a:p>
            <a:r>
              <a:rPr lang="de-DE" dirty="0" smtClean="0"/>
              <a:t>Teil 2: 25 Minuten</a:t>
            </a:r>
          </a:p>
          <a:p>
            <a:endParaRPr lang="de-DE" dirty="0"/>
          </a:p>
        </p:txBody>
      </p:sp>
      <p:sp>
        <p:nvSpPr>
          <p:cNvPr id="5" name="Textfeld 4"/>
          <p:cNvSpPr txBox="1"/>
          <p:nvPr/>
        </p:nvSpPr>
        <p:spPr>
          <a:xfrm>
            <a:off x="-2163651" y="3116687"/>
            <a:ext cx="2163651" cy="1477328"/>
          </a:xfrm>
          <a:prstGeom prst="rect">
            <a:avLst/>
          </a:prstGeom>
          <a:noFill/>
        </p:spPr>
        <p:txBody>
          <a:bodyPr wrap="square" rtlCol="0">
            <a:spAutoFit/>
          </a:bodyPr>
          <a:lstStyle/>
          <a:p>
            <a:r>
              <a:rPr lang="de-DE" dirty="0" smtClean="0"/>
              <a:t>3 SPA Beispiele:</a:t>
            </a:r>
          </a:p>
          <a:p>
            <a:endParaRPr lang="de-DE" dirty="0"/>
          </a:p>
          <a:p>
            <a:pPr marL="342900" indent="-342900">
              <a:buAutoNum type="arabicPeriod"/>
            </a:pPr>
            <a:r>
              <a:rPr lang="de-DE" dirty="0" smtClean="0"/>
              <a:t>?</a:t>
            </a:r>
          </a:p>
          <a:p>
            <a:pPr marL="342900" indent="-342900">
              <a:buAutoNum type="arabicPeriod"/>
            </a:pPr>
            <a:r>
              <a:rPr lang="de-DE" dirty="0" err="1" smtClean="0"/>
              <a:t>Spotify</a:t>
            </a:r>
            <a:endParaRPr lang="de-DE" dirty="0" smtClean="0"/>
          </a:p>
          <a:p>
            <a:pPr marL="342900" indent="-342900">
              <a:buAutoNum type="arabicPeriod"/>
            </a:pPr>
            <a:r>
              <a:rPr lang="de-DE" dirty="0" err="1" smtClean="0"/>
              <a:t>Figma</a:t>
            </a:r>
            <a:endParaRPr lang="de-DE" dirty="0"/>
          </a:p>
        </p:txBody>
      </p:sp>
    </p:spTree>
    <p:extLst>
      <p:ext uri="{BB962C8B-B14F-4D97-AF65-F5344CB8AC3E}">
        <p14:creationId xmlns:p14="http://schemas.microsoft.com/office/powerpoint/2010/main" val="9380769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Counter(</a:t>
            </a:r>
            <a:r>
              <a:rPr lang="de-DE" sz="1950" dirty="0" err="1" smtClean="0">
                <a:solidFill>
                  <a:srgbClr val="EF7D1D"/>
                </a:solidFill>
                <a:latin typeface="Source Code Pro Medium" charset="0"/>
                <a:ea typeface="Source Code Pro Medium" charset="0"/>
                <a:cs typeface="Source Code Pro Medium" charset="0"/>
              </a:rPr>
              <a:t>props</a:t>
            </a:r>
            <a:r>
              <a:rPr lang="de-DE" sz="1950" dirty="0" smtClean="0">
                <a:solidFill>
                  <a:srgbClr val="EF7D1D"/>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a:t>
            </a:r>
            <a:r>
              <a:rPr lang="de-DE" sz="1950" dirty="0" smtClean="0">
                <a:solidFill>
                  <a:srgbClr val="36544F"/>
                </a:solidFill>
                <a:latin typeface="Source Code Pro Medium" charset="0"/>
                <a:ea typeface="Source Code Pro Medium" charset="0"/>
                <a:cs typeface="Source Code Pro Medium" charset="0"/>
              </a:rPr>
              <a:t>div&gt;</a:t>
            </a:r>
            <a:endParaRPr lang="de-DE" sz="1950" dirty="0">
              <a:solidFill>
                <a:srgbClr val="36544F"/>
              </a:solidFill>
              <a:latin typeface="Source Code Pro Medium" charset="0"/>
              <a:ea typeface="Source Code Pro Medium" charset="0"/>
              <a:cs typeface="Source Code Pro Medium" charset="0"/>
            </a:endParaRPr>
          </a:p>
          <a:p>
            <a:r>
              <a:rPr lang="de-DE" sz="1950" dirty="0">
                <a:solidFill>
                  <a:srgbClr val="36544F"/>
                </a:solidFill>
                <a:latin typeface="Source Code Pro Medium" charset="0"/>
                <a:ea typeface="Source Code Pro Medium" charset="0"/>
                <a:cs typeface="Source Code Pro Medium" charset="0"/>
              </a:rPr>
              <a:t>    </a:t>
            </a:r>
            <a:r>
              <a:rPr lang="de-DE" sz="1950" dirty="0" err="1" smtClean="0">
                <a:solidFill>
                  <a:srgbClr val="36544F"/>
                </a:solidFill>
                <a:latin typeface="Source Code Pro Medium" charset="0"/>
                <a:ea typeface="Source Code Pro Medium" charset="0"/>
                <a:cs typeface="Source Code Pro Medium" charset="0"/>
              </a:rPr>
              <a:t>Showing</a:t>
            </a:r>
            <a:r>
              <a:rPr lang="de-DE" sz="1950" dirty="0" smtClean="0">
                <a:solidFill>
                  <a:srgbClr val="36544F"/>
                </a:solidFill>
                <a:latin typeface="Source Code Pro Medium" charset="0"/>
                <a:ea typeface="Source Code Pro Medium" charset="0"/>
                <a:cs typeface="Source Code Pro Medium" charset="0"/>
              </a:rPr>
              <a:t> {</a:t>
            </a:r>
            <a:r>
              <a:rPr lang="de-DE" sz="1950" dirty="0" err="1" smtClean="0">
                <a:solidFill>
                  <a:srgbClr val="36544F"/>
                </a:solidFill>
                <a:latin typeface="Source Code Pro Medium" charset="0"/>
                <a:ea typeface="Source Code Pro Medium" charset="0"/>
                <a:cs typeface="Source Code Pro Medium" charset="0"/>
              </a:rPr>
              <a:t>props.filtered</a:t>
            </a:r>
            <a:r>
              <a:rPr lang="de-DE" sz="1950" dirty="0" smtClean="0">
                <a:solidFill>
                  <a:srgbClr val="36544F"/>
                </a:solidFill>
                <a:latin typeface="Source Code Pro Medium" charset="0"/>
                <a:ea typeface="Source Code Pro Medium" charset="0"/>
                <a:cs typeface="Source Code Pro Medium" charset="0"/>
              </a:rPr>
              <a:t>} </a:t>
            </a:r>
            <a:r>
              <a:rPr lang="de-DE" sz="1950" dirty="0" err="1" smtClean="0">
                <a:solidFill>
                  <a:srgbClr val="36544F"/>
                </a:solidFill>
                <a:latin typeface="Source Code Pro Medium" charset="0"/>
                <a:ea typeface="Source Code Pro Medium" charset="0"/>
                <a:cs typeface="Source Code Pro Medium" charset="0"/>
              </a:rPr>
              <a:t>of</a:t>
            </a:r>
            <a:r>
              <a:rPr lang="de-DE" sz="1950" dirty="0" smtClean="0">
                <a:solidFill>
                  <a:srgbClr val="36544F"/>
                </a:solidFill>
                <a:latin typeface="Source Code Pro Medium" charset="0"/>
                <a:ea typeface="Source Code Pro Medium" charset="0"/>
                <a:cs typeface="Source Code Pro Medium" charset="0"/>
              </a:rPr>
              <a:t> {</a:t>
            </a:r>
            <a:r>
              <a:rPr lang="de-DE" sz="1950" dirty="0" err="1" smtClean="0">
                <a:solidFill>
                  <a:srgbClr val="36544F"/>
                </a:solidFill>
                <a:latin typeface="Source Code Pro Medium" charset="0"/>
                <a:ea typeface="Source Code Pro Medium" charset="0"/>
                <a:cs typeface="Source Code Pro Medium" charset="0"/>
              </a:rPr>
              <a:t>props.total</a:t>
            </a:r>
            <a:r>
              <a:rPr lang="de-DE" sz="1950" dirty="0" smtClean="0">
                <a:solidFill>
                  <a:srgbClr val="36544F"/>
                </a:solidFill>
                <a:latin typeface="Source Code Pro Medium" charset="0"/>
                <a:ea typeface="Source Code Pro Medium" charset="0"/>
                <a:cs typeface="Source Code Pro Medium" charset="0"/>
              </a:rPr>
              <a:t>} </a:t>
            </a:r>
            <a:r>
              <a:rPr lang="de-DE" sz="1950" dirty="0" err="1" smtClean="0">
                <a:solidFill>
                  <a:srgbClr val="36544F"/>
                </a:solidFill>
                <a:latin typeface="Source Code Pro Medium" charset="0"/>
                <a:ea typeface="Source Code Pro Medium" charset="0"/>
                <a:cs typeface="Source Code Pro Medium" charset="0"/>
              </a:rPr>
              <a:t>Greetings</a:t>
            </a:r>
            <a:endParaRPr lang="de-DE" sz="1950" dirty="0">
              <a:solidFill>
                <a:srgbClr val="36544F"/>
              </a:solidFill>
              <a:latin typeface="Source Code Pro Medium" charset="0"/>
              <a:ea typeface="Source Code Pro Medium" charset="0"/>
              <a:cs typeface="Source Code Pro Medium" charset="0"/>
            </a:endParaRP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smtClean="0">
                <a:solidFill>
                  <a:srgbClr val="025249"/>
                </a:solidFill>
                <a:latin typeface="Source Sans Pro Semibold" charset="0"/>
                <a:ea typeface="Source Sans Pro Semibold" charset="0"/>
                <a:cs typeface="Source Sans Pro Semibold" charset="0"/>
              </a:rPr>
              <a:t>Counter</a:t>
            </a:r>
            <a:endParaRPr lang="de-DE" b="1" dirty="0">
              <a:solidFill>
                <a:srgbClr val="025249"/>
              </a:solidFill>
              <a:latin typeface="Source Sans Pro Semibold" charset="0"/>
              <a:ea typeface="Source Sans Pro Semibold" charset="0"/>
              <a:cs typeface="Source Sans Pro Semibold" charset="0"/>
            </a:endParaRPr>
          </a:p>
        </p:txBody>
      </p:sp>
      <p:pic>
        <p:nvPicPr>
          <p:cNvPr id="3" name="Bild 2"/>
          <p:cNvPicPr>
            <a:picLocks noChangeAspect="1"/>
          </p:cNvPicPr>
          <p:nvPr/>
        </p:nvPicPr>
        <p:blipFill>
          <a:blip r:embed="rId2"/>
          <a:stretch>
            <a:fillRect/>
          </a:stretch>
        </p:blipFill>
        <p:spPr>
          <a:xfrm>
            <a:off x="2987406" y="1703729"/>
            <a:ext cx="3365692" cy="462241"/>
          </a:xfrm>
          <a:prstGeom prst="rect">
            <a:avLst/>
          </a:prstGeom>
        </p:spPr>
      </p:pic>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2500685"/>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a:t>
            </a:r>
            <a:r>
              <a:rPr lang="fr-FR" sz="1625" dirty="0" smtClean="0">
                <a:solidFill>
                  <a:srgbClr val="EF7D1D"/>
                </a:solidFill>
                <a:latin typeface="Source Code Pro" charset="0"/>
                <a:ea typeface="Source Code Pro" charset="0"/>
                <a:cs typeface="Source Code Pro" charset="0"/>
              </a:rPr>
              <a:t>/&gt;</a:t>
            </a:r>
          </a:p>
          <a:p>
            <a:endParaRPr lang="fr-FR" sz="1625" dirty="0">
              <a:solidFill>
                <a:srgbClr val="EF7D1D"/>
              </a:solidFill>
              <a:latin typeface="Source Code Pro" charset="0"/>
              <a:ea typeface="Source Code Pro" charset="0"/>
              <a:cs typeface="Source Code Pro" charset="0"/>
            </a:endParaRP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a:t>
            </a:r>
            <a:r>
              <a:rPr lang="en-US" sz="1625" dirty="0">
                <a:solidFill>
                  <a:srgbClr val="EF7D1D"/>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return &lt;div&gt;</a:t>
            </a:r>
          </a:p>
          <a:p>
            <a:endParaRPr lang="en-US" sz="1625" dirty="0" smtClean="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 . . .</a:t>
            </a:r>
          </a:p>
          <a:p>
            <a:endParaRPr lang="en-US" sz="1625" dirty="0">
              <a:solidFill>
                <a:srgbClr val="025249"/>
              </a:solidFill>
              <a:latin typeface="Source Code Pro Medium" charset="0"/>
              <a:ea typeface="Source Code Pro Medium" charset="0"/>
              <a:cs typeface="Source Code Pro Medium" charset="0"/>
            </a:endParaRPr>
          </a:p>
          <a:p>
            <a:endParaRPr lang="en-US" sz="1625" dirty="0" smtClean="0">
              <a:solidFill>
                <a:srgbClr val="025249"/>
              </a:solidFill>
              <a:latin typeface="Source Code Pro Medium" charset="0"/>
              <a:ea typeface="Source Code Pro Medium" charset="0"/>
              <a:cs typeface="Source Code Pro Medium" charset="0"/>
            </a:endParaRPr>
          </a:p>
          <a:p>
            <a:endParaRPr lang="en-US" sz="1625" dirty="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&lt;/</a:t>
            </a:r>
            <a:r>
              <a:rPr lang="en-US" sz="1625" dirty="0">
                <a:solidFill>
                  <a:srgbClr val="025249"/>
                </a:solidFill>
                <a:latin typeface="Source Code Pro Medium" charset="0"/>
                <a:ea typeface="Source Code Pro Medium" charset="0"/>
                <a:cs typeface="Source Code Pro Medium" charset="0"/>
              </a:rPr>
              <a: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153014508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1" y="1554290"/>
            <a:ext cx="8952845" cy="4993675"/>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verfügbar</a:t>
            </a:r>
          </a:p>
          <a:p>
            <a:pPr marL="232172" indent="-232172">
              <a:buFont typeface="Arial" charset="0"/>
              <a:buChar char="•"/>
            </a:pPr>
            <a:r>
              <a:rPr lang="de-DE" sz="2275" b="1" dirty="0" err="1" smtClean="0">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Unterkomponenten</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Kein 2-Wege-Databinding</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Ziele</a:t>
            </a:r>
            <a:endParaRPr lang="de-DE" dirty="0"/>
          </a:p>
        </p:txBody>
      </p:sp>
      <p:sp>
        <p:nvSpPr>
          <p:cNvPr id="3" name="Textfeld 2"/>
          <p:cNvSpPr txBox="1"/>
          <p:nvPr/>
        </p:nvSpPr>
        <p:spPr>
          <a:xfrm>
            <a:off x="605307" y="695459"/>
            <a:ext cx="7637172" cy="4247317"/>
          </a:xfrm>
          <a:prstGeom prst="rect">
            <a:avLst/>
          </a:prstGeom>
          <a:noFill/>
        </p:spPr>
        <p:txBody>
          <a:bodyPr wrap="square" rtlCol="0">
            <a:spAutoFit/>
          </a:bodyPr>
          <a:lstStyle/>
          <a:p>
            <a:r>
              <a:rPr lang="de-DE" dirty="0" smtClean="0"/>
              <a:t>Was sind Single-Page-Anwendungen und warum sollte ich sie bauen?</a:t>
            </a:r>
          </a:p>
          <a:p>
            <a:r>
              <a:rPr lang="de-DE" dirty="0"/>
              <a:t>	</a:t>
            </a:r>
            <a:r>
              <a:rPr lang="de-DE" dirty="0" smtClean="0"/>
              <a:t>Schwächen </a:t>
            </a:r>
            <a:r>
              <a:rPr lang="de-DE" dirty="0" err="1" smtClean="0"/>
              <a:t>bzw</a:t>
            </a:r>
            <a:r>
              <a:rPr lang="de-DE" dirty="0" smtClean="0"/>
              <a:t> Grenzen von </a:t>
            </a:r>
            <a:r>
              <a:rPr lang="de-DE" dirty="0" err="1" smtClean="0"/>
              <a:t>klassicher</a:t>
            </a:r>
            <a:r>
              <a:rPr lang="de-DE" dirty="0" smtClean="0"/>
              <a:t> Web-Anwendung</a:t>
            </a:r>
          </a:p>
          <a:p>
            <a:endParaRPr lang="de-DE" dirty="0"/>
          </a:p>
          <a:p>
            <a:r>
              <a:rPr lang="de-DE" dirty="0" smtClean="0"/>
              <a:t>Grundlagen von </a:t>
            </a:r>
            <a:r>
              <a:rPr lang="de-DE" dirty="0" err="1" smtClean="0"/>
              <a:t>React</a:t>
            </a:r>
            <a:endParaRPr lang="de-DE" dirty="0" smtClean="0"/>
          </a:p>
          <a:p>
            <a:r>
              <a:rPr lang="de-DE" dirty="0"/>
              <a:t>	</a:t>
            </a:r>
            <a:r>
              <a:rPr lang="de-DE" dirty="0" err="1" smtClean="0"/>
              <a:t>Rethinking</a:t>
            </a:r>
            <a:r>
              <a:rPr lang="de-DE" dirty="0" smtClean="0"/>
              <a:t> </a:t>
            </a:r>
            <a:r>
              <a:rPr lang="de-DE" dirty="0" err="1" smtClean="0"/>
              <a:t>best</a:t>
            </a:r>
            <a:r>
              <a:rPr lang="de-DE" dirty="0" smtClean="0"/>
              <a:t> </a:t>
            </a:r>
            <a:r>
              <a:rPr lang="de-DE" dirty="0" err="1" smtClean="0"/>
              <a:t>practices</a:t>
            </a:r>
            <a:r>
              <a:rPr lang="de-DE" dirty="0" smtClean="0"/>
              <a:t>: "wenn schon, denn schon"</a:t>
            </a:r>
          </a:p>
          <a:p>
            <a:r>
              <a:rPr lang="de-DE" dirty="0"/>
              <a:t>	</a:t>
            </a:r>
            <a:r>
              <a:rPr lang="de-DE" dirty="0" smtClean="0"/>
              <a:t>Komponenten und JSX</a:t>
            </a:r>
          </a:p>
          <a:p>
            <a:r>
              <a:rPr lang="de-DE" dirty="0"/>
              <a:t>	</a:t>
            </a:r>
            <a:r>
              <a:rPr lang="de-DE" dirty="0" smtClean="0"/>
              <a:t>Komponentenhierarchien =&gt; Anwendungen</a:t>
            </a:r>
          </a:p>
          <a:p>
            <a:endParaRPr lang="de-DE" dirty="0" smtClean="0"/>
          </a:p>
          <a:p>
            <a:r>
              <a:rPr lang="de-DE" dirty="0" smtClean="0"/>
              <a:t>Probleme von (großen) Komponentenhierarchien</a:t>
            </a:r>
          </a:p>
          <a:p>
            <a:r>
              <a:rPr lang="de-DE" dirty="0"/>
              <a:t>	</a:t>
            </a:r>
            <a:r>
              <a:rPr lang="de-DE" dirty="0" smtClean="0"/>
              <a:t>Pattern: Smart und </a:t>
            </a:r>
            <a:r>
              <a:rPr lang="de-DE" dirty="0" err="1" smtClean="0"/>
              <a:t>Dumb</a:t>
            </a:r>
            <a:r>
              <a:rPr lang="de-DE" dirty="0" smtClean="0"/>
              <a:t> Components</a:t>
            </a:r>
          </a:p>
          <a:p>
            <a:r>
              <a:rPr lang="de-DE" dirty="0"/>
              <a:t>	</a:t>
            </a:r>
            <a:r>
              <a:rPr lang="de-DE" dirty="0" smtClean="0"/>
              <a:t>Pattern: </a:t>
            </a:r>
            <a:r>
              <a:rPr lang="de-DE" dirty="0" err="1" smtClean="0"/>
              <a:t>Redux</a:t>
            </a:r>
            <a:r>
              <a:rPr lang="de-DE" dirty="0" smtClean="0"/>
              <a:t> (</a:t>
            </a:r>
            <a:r>
              <a:rPr lang="de-DE" dirty="0" err="1" smtClean="0"/>
              <a:t>bzw</a:t>
            </a:r>
            <a:r>
              <a:rPr lang="de-DE" dirty="0" smtClean="0"/>
              <a:t> externes State </a:t>
            </a:r>
            <a:r>
              <a:rPr lang="de-DE" dirty="0" err="1" smtClean="0"/>
              <a:t>Mgmgt</a:t>
            </a:r>
            <a:r>
              <a:rPr lang="de-DE" dirty="0" smtClean="0"/>
              <a:t>)</a:t>
            </a:r>
          </a:p>
          <a:p>
            <a:endParaRPr lang="de-DE" dirty="0" smtClean="0"/>
          </a:p>
          <a:p>
            <a:endParaRPr lang="de-DE" dirty="0" smtClean="0"/>
          </a:p>
          <a:p>
            <a:r>
              <a:rPr lang="de-DE" dirty="0" smtClean="0"/>
              <a:t>Grundlagen von </a:t>
            </a:r>
            <a:r>
              <a:rPr lang="de-DE" dirty="0" err="1" smtClean="0"/>
              <a:t>TypeScript</a:t>
            </a:r>
            <a:r>
              <a:rPr lang="de-DE" dirty="0" smtClean="0"/>
              <a:t> + wie sieht eine getypte </a:t>
            </a:r>
            <a:r>
              <a:rPr lang="de-DE" dirty="0" err="1" smtClean="0"/>
              <a:t>React</a:t>
            </a:r>
            <a:r>
              <a:rPr lang="de-DE" dirty="0" smtClean="0"/>
              <a:t> Komponente aus?</a:t>
            </a:r>
          </a:p>
          <a:p>
            <a:endParaRPr lang="de-DE" dirty="0"/>
          </a:p>
        </p:txBody>
      </p:sp>
    </p:spTree>
    <p:extLst>
      <p:ext uri="{BB962C8B-B14F-4D97-AF65-F5344CB8AC3E}">
        <p14:creationId xmlns:p14="http://schemas.microsoft.com/office/powerpoint/2010/main" val="14188899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Tree>
    <p:extLst>
      <p:ext uri="{BB962C8B-B14F-4D97-AF65-F5344CB8AC3E}">
        <p14:creationId xmlns:p14="http://schemas.microsoft.com/office/powerpoint/2010/main" val="207674035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 {</a:t>
            </a:r>
          </a:p>
          <a:p>
            <a:pPr>
              <a:lnSpc>
                <a:spcPct val="120000"/>
              </a:lnSpc>
            </a:pPr>
            <a:endParaRPr lang="en-US" sz="1463" dirty="0" smtClean="0">
              <a:solidFill>
                <a:srgbClr val="EF7D1D"/>
              </a:solidFill>
              <a:latin typeface="Source Code Pro" charset="0"/>
              <a:ea typeface="Source Code Pro" charset="0"/>
              <a:cs typeface="Source Code Pro" charset="0"/>
            </a:endParaRP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59346521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19" name="Rechteck 1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4618554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Konsistene</a:t>
            </a:r>
            <a:r>
              <a:rPr lang="de-DE" dirty="0" smtClean="0"/>
              <a:t> UI</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Virtual Dom</a:t>
            </a:r>
            <a:endParaRPr lang="de-DE" dirty="0"/>
          </a:p>
        </p:txBody>
      </p:sp>
      <p:sp>
        <p:nvSpPr>
          <p:cNvPr id="3" name="Textfeld 2"/>
          <p:cNvSpPr txBox="1"/>
          <p:nvPr/>
        </p:nvSpPr>
        <p:spPr>
          <a:xfrm>
            <a:off x="203200" y="1268793"/>
            <a:ext cx="9499600" cy="5853910"/>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Virtual DOM</a:t>
            </a:r>
          </a:p>
          <a:p>
            <a:pPr marL="285750" indent="-285750">
              <a:lnSpc>
                <a:spcPct val="120000"/>
              </a:lnSpc>
              <a:buFont typeface="Arial" charset="0"/>
              <a:buChar char="•"/>
            </a:pPr>
            <a:r>
              <a:rPr lang="de-DE" sz="2400" dirty="0" err="1" smtClean="0">
                <a:solidFill>
                  <a:srgbClr val="025249"/>
                </a:solidFill>
                <a:latin typeface="Source Sans Pro" charset="0"/>
                <a:ea typeface="Source Sans Pro" charset="0"/>
                <a:cs typeface="Source Sans Pro" charset="0"/>
              </a:rPr>
              <a:t>Render</a:t>
            </a:r>
            <a:r>
              <a:rPr lang="de-DE" sz="2400" dirty="0" smtClean="0">
                <a:solidFill>
                  <a:srgbClr val="025249"/>
                </a:solidFill>
                <a:latin typeface="Source Sans Pro" charset="0"/>
                <a:ea typeface="Source Sans Pro" charset="0"/>
                <a:cs typeface="Source Sans Pro" charset="0"/>
              </a:rPr>
              <a:t>-Methode liefert </a:t>
            </a:r>
            <a:r>
              <a:rPr lang="de-DE" sz="2400" dirty="0">
                <a:solidFill>
                  <a:srgbClr val="025249"/>
                </a:solidFill>
                <a:latin typeface="Source Sans Pro" charset="0"/>
                <a:ea typeface="Source Sans Pro" charset="0"/>
                <a:cs typeface="Source Sans Pro" charset="0"/>
              </a:rPr>
              <a:t>ein </a:t>
            </a:r>
            <a:r>
              <a:rPr lang="de-DE" sz="2400" dirty="0">
                <a:solidFill>
                  <a:srgbClr val="EF7D1D"/>
                </a:solidFill>
                <a:latin typeface="Source Sans Pro" charset="0"/>
                <a:ea typeface="Source Sans Pro" charset="0"/>
                <a:cs typeface="Source Sans Pro" charset="0"/>
              </a:rPr>
              <a:t>virtuelles</a:t>
            </a:r>
            <a:r>
              <a:rPr lang="de-DE" sz="2400" dirty="0">
                <a:solidFill>
                  <a:srgbClr val="025249"/>
                </a:solidFill>
                <a:latin typeface="Source Sans Pro" charset="0"/>
                <a:ea typeface="Source Sans Pro" charset="0"/>
                <a:cs typeface="Source Sans Pro" charset="0"/>
              </a:rPr>
              <a:t> DOM-Objekt </a:t>
            </a:r>
            <a:r>
              <a:rPr lang="de-DE" sz="2400" dirty="0" smtClean="0">
                <a:solidFill>
                  <a:srgbClr val="025249"/>
                </a:solidFill>
                <a:latin typeface="Source Sans Pro" charset="0"/>
                <a:ea typeface="Source Sans Pro" charset="0"/>
                <a:cs typeface="Source Sans Pro" charset="0"/>
              </a:rPr>
              <a:t>zurück</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Trennung von Darstellung (DOM) und Repräsentation (virtueller DOM)</a:t>
            </a:r>
          </a:p>
          <a:p>
            <a:pPr>
              <a:lnSpc>
                <a:spcPct val="120000"/>
              </a:lnSpc>
            </a:pPr>
            <a:endParaRPr lang="de-DE" sz="2400" dirty="0" smtClean="0">
              <a:solidFill>
                <a:srgbClr val="EF7D1D"/>
              </a:solidFill>
              <a:latin typeface="Source Sans Pro" charset="0"/>
              <a:ea typeface="Source Sans Pro" charset="0"/>
              <a:cs typeface="Source Sans Pro" charset="0"/>
            </a:endParaRPr>
          </a:p>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Vorteile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Erlaubt performantes neu rendern der Komponente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Ausgabe in andere Formate (z.B. String) möglich</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auf dem Server gerendert werden (Universal </a:t>
            </a:r>
            <a:r>
              <a:rPr lang="de-DE" sz="2400" dirty="0" err="1" smtClean="0">
                <a:solidFill>
                  <a:srgbClr val="025249"/>
                </a:solidFill>
                <a:latin typeface="Source Sans Pro" charset="0"/>
                <a:ea typeface="Source Sans Pro" charset="0"/>
                <a:cs typeface="Source Sans Pro" charset="0"/>
              </a:rPr>
              <a:t>Webapps</a:t>
            </a:r>
            <a:r>
              <a:rPr lang="de-DE" sz="24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ohne DOM/Browser getestet werden</a:t>
            </a:r>
          </a:p>
          <a:p>
            <a:pPr marL="342900" indent="-34290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28195508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2371540"/>
            <a:ext cx="9906000" cy="790223"/>
          </a:xfrm>
        </p:spPr>
        <p:txBody>
          <a:bodyPr>
            <a:noAutofit/>
          </a:bodyPr>
          <a:lstStyle/>
          <a:p>
            <a:r>
              <a:rPr lang="de-DE" sz="4400" dirty="0" smtClean="0"/>
              <a:t>Typische</a:t>
            </a:r>
            <a:r>
              <a:rPr lang="de-DE" sz="6000" dirty="0" smtClean="0"/>
              <a:t/>
            </a:r>
            <a:br>
              <a:rPr lang="de-DE" sz="6000" dirty="0" smtClean="0"/>
            </a:br>
            <a:r>
              <a:rPr lang="de-DE" sz="6000" dirty="0" smtClean="0"/>
              <a:t>Architekturen</a:t>
            </a:r>
            <a:endParaRPr lang="de-DE" sz="3200" dirty="0"/>
          </a:p>
        </p:txBody>
      </p:sp>
    </p:spTree>
    <p:extLst>
      <p:ext uri="{BB962C8B-B14F-4D97-AF65-F5344CB8AC3E}">
        <p14:creationId xmlns:p14="http://schemas.microsoft.com/office/powerpoint/2010/main" val="12872774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2751522"/>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(„Smart Components“)</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Einfache Komponenten, die nur UI enthalten ("</a:t>
            </a:r>
            <a:r>
              <a:rPr lang="de-DE" sz="2400" dirty="0" err="1" smtClean="0">
                <a:solidFill>
                  <a:srgbClr val="025249"/>
                </a:solidFill>
                <a:latin typeface="Source Sans Pro" charset="0"/>
                <a:ea typeface="Source Sans Pro" charset="0"/>
                <a:cs typeface="Source Sans Pro" charset="0"/>
              </a:rPr>
              <a:t>Dumb</a:t>
            </a:r>
            <a:r>
              <a:rPr lang="de-DE" sz="2400" dirty="0" smtClean="0">
                <a:solidFill>
                  <a:srgbClr val="025249"/>
                </a:solidFill>
                <a:latin typeface="Source Sans Pro" charset="0"/>
                <a:ea typeface="Source Sans Pro" charset="0"/>
                <a:cs typeface="Source Sans Pro" charset="0"/>
              </a:rPr>
              <a:t> Components")</a:t>
            </a: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11302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OOSE Hamburg | Oktober 2017 | @</a:t>
            </a:r>
            <a:r>
              <a:rPr lang="de-DE" sz="1400" spc="80" dirty="0" err="1" smtClean="0">
                <a:solidFill>
                  <a:srgbClr val="D4EBE9"/>
                </a:solidFill>
              </a:rPr>
              <a:t>nilshartmann</a:t>
            </a:r>
            <a:endParaRPr lang="de-DE" sz="1400" spc="80" dirty="0">
              <a:solidFill>
                <a:srgbClr val="D4EBE9"/>
              </a:solidFill>
            </a:endParaRPr>
          </a:p>
        </p:txBody>
      </p:sp>
      <p:sp>
        <p:nvSpPr>
          <p:cNvPr id="3" name="Rechteck 2"/>
          <p:cNvSpPr/>
          <p:nvPr/>
        </p:nvSpPr>
        <p:spPr>
          <a:xfrm>
            <a:off x="705893" y="153703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pic>
        <p:nvPicPr>
          <p:cNvPr id="5" name="Bild 4"/>
          <p:cNvPicPr>
            <a:picLocks noChangeAspect="1"/>
          </p:cNvPicPr>
          <p:nvPr/>
        </p:nvPicPr>
        <p:blipFill>
          <a:blip r:embed="rId3"/>
          <a:stretch>
            <a:fillRect/>
          </a:stretch>
        </p:blipFill>
        <p:spPr>
          <a:xfrm rot="19697811">
            <a:off x="8048917" y="2327739"/>
            <a:ext cx="1117578" cy="994287"/>
          </a:xfrm>
          <a:prstGeom prst="rect">
            <a:avLst/>
          </a:prstGeom>
        </p:spPr>
      </p:pic>
      <p:sp>
        <p:nvSpPr>
          <p:cNvPr id="7" name="Textfeld 6"/>
          <p:cNvSpPr txBox="1"/>
          <p:nvPr/>
        </p:nvSpPr>
        <p:spPr>
          <a:xfrm>
            <a:off x="868697" y="1311991"/>
            <a:ext cx="4507965" cy="338554"/>
          </a:xfrm>
          <a:prstGeom prst="rect">
            <a:avLst/>
          </a:prstGeom>
          <a:noFill/>
        </p:spPr>
        <p:txBody>
          <a:bodyPr wrap="none" rtlCol="0">
            <a:spAutoFit/>
          </a:bodyPr>
          <a:lstStyle/>
          <a:p>
            <a:r>
              <a:rPr lang="de-DE" sz="1600" b="1" dirty="0">
                <a:solidFill>
                  <a:srgbClr val="36544F"/>
                </a:solidFill>
                <a:latin typeface="Source Sans Pro" charset="0"/>
                <a:ea typeface="Source Sans Pro" charset="0"/>
                <a:cs typeface="Source Sans Pro" charset="0"/>
              </a:rPr>
              <a:t>NILS </a:t>
            </a:r>
            <a:r>
              <a:rPr lang="de-DE" sz="1600" b="1" dirty="0" smtClean="0">
                <a:solidFill>
                  <a:srgbClr val="36544F"/>
                </a:solidFill>
                <a:latin typeface="Source Sans Pro" charset="0"/>
                <a:ea typeface="Source Sans Pro" charset="0"/>
                <a:cs typeface="Source Sans Pro" charset="0"/>
              </a:rPr>
              <a:t>HARTMANN </a:t>
            </a:r>
            <a:r>
              <a:rPr lang="de-DE" sz="1600" b="1" dirty="0" smtClean="0">
                <a:solidFill>
                  <a:srgbClr val="60978F"/>
                </a:solidFill>
                <a:latin typeface="Source Sans Pro" charset="0"/>
                <a:ea typeface="Source Sans Pro" charset="0"/>
                <a:cs typeface="Source Sans Pro" charset="0"/>
              </a:rPr>
              <a:t>| HTTPS://NILSHARTMANN.NET</a:t>
            </a:r>
          </a:p>
        </p:txBody>
      </p:sp>
      <p:sp>
        <p:nvSpPr>
          <p:cNvPr id="8" name="Rechteck 7"/>
          <p:cNvSpPr/>
          <p:nvPr/>
        </p:nvSpPr>
        <p:spPr>
          <a:xfrm>
            <a:off x="4992670" y="4248416"/>
            <a:ext cx="3107710" cy="369332"/>
          </a:xfrm>
          <a:prstGeom prst="rect">
            <a:avLst/>
          </a:prstGeom>
        </p:spPr>
        <p:txBody>
          <a:bodyPr wrap="none">
            <a:spAutoFit/>
          </a:bodyPr>
          <a:lstStyle/>
          <a:p>
            <a:pPr algn="r"/>
            <a:r>
              <a:rPr lang="de-DE" b="1" dirty="0" err="1" smtClean="0">
                <a:solidFill>
                  <a:srgbClr val="025249"/>
                </a:solidFill>
              </a:rPr>
              <a:t>Slides</a:t>
            </a:r>
            <a:r>
              <a:rPr lang="de-DE" b="1" dirty="0">
                <a:solidFill>
                  <a:srgbClr val="025249"/>
                </a:solidFill>
              </a:rPr>
              <a:t>: http://</a:t>
            </a:r>
            <a:r>
              <a:rPr lang="de-DE" b="1" dirty="0" err="1" smtClean="0">
                <a:solidFill>
                  <a:srgbClr val="025249"/>
                </a:solidFill>
              </a:rPr>
              <a:t>bit.ly</a:t>
            </a:r>
            <a:r>
              <a:rPr lang="de-DE" b="1" dirty="0" smtClean="0">
                <a:solidFill>
                  <a:srgbClr val="025249"/>
                </a:solidFill>
              </a:rPr>
              <a:t>/</a:t>
            </a:r>
            <a:r>
              <a:rPr lang="de-DE" b="1" dirty="0" err="1" smtClean="0">
                <a:solidFill>
                  <a:srgbClr val="025249"/>
                </a:solidFill>
              </a:rPr>
              <a:t>oose-react</a:t>
            </a:r>
            <a:endParaRPr lang="de-DE" b="1" dirty="0">
              <a:solidFill>
                <a:srgbClr val="FF0000"/>
              </a:solidFill>
            </a:endParaRPr>
          </a:p>
        </p:txBody>
      </p:sp>
      <p:sp>
        <p:nvSpPr>
          <p:cNvPr id="10" name="Textfeld 9"/>
          <p:cNvSpPr txBox="1"/>
          <p:nvPr/>
        </p:nvSpPr>
        <p:spPr>
          <a:xfrm>
            <a:off x="868697" y="1599029"/>
            <a:ext cx="8545759" cy="646331"/>
          </a:xfrm>
          <a:prstGeom prst="rect">
            <a:avLst/>
          </a:prstGeom>
          <a:noFill/>
        </p:spPr>
        <p:txBody>
          <a:bodyPr wrap="square" rtlCol="0">
            <a:spAutoFit/>
          </a:bodyPr>
          <a:lstStyle/>
          <a:p>
            <a:r>
              <a:rPr lang="de-DE" sz="3600" b="1" dirty="0" smtClean="0">
                <a:solidFill>
                  <a:srgbClr val="EF7D1D"/>
                </a:solidFill>
                <a:latin typeface="Montserrat" charset="0"/>
                <a:ea typeface="Montserrat" charset="0"/>
                <a:cs typeface="Montserrat" charset="0"/>
              </a:rPr>
              <a:t>SINGLE-PAGE-ANWENDUNGEN MIT</a:t>
            </a:r>
            <a:endParaRPr lang="de-DE" sz="3600" b="1" dirty="0">
              <a:solidFill>
                <a:srgbClr val="36544F"/>
              </a:solidFill>
              <a:latin typeface="Montserrat" charset="0"/>
              <a:ea typeface="Montserrat" charset="0"/>
              <a:cs typeface="Montserrat" charset="0"/>
            </a:endParaRPr>
          </a:p>
        </p:txBody>
      </p:sp>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Bild 12"/>
          <p:cNvPicPr>
            <a:picLocks noChangeAspect="1"/>
          </p:cNvPicPr>
          <p:nvPr/>
        </p:nvPicPr>
        <p:blipFill>
          <a:blip r:embed="rId3"/>
          <a:stretch>
            <a:fillRect/>
          </a:stretch>
        </p:blipFill>
        <p:spPr>
          <a:xfrm>
            <a:off x="1974850" y="1176297"/>
            <a:ext cx="5956300" cy="3098800"/>
          </a:xfrm>
          <a:prstGeom prst="rect">
            <a:avLst/>
          </a:prstGeom>
        </p:spPr>
      </p:pic>
      <p:sp>
        <p:nvSpPr>
          <p:cNvPr id="4" name="Titel 3"/>
          <p:cNvSpPr>
            <a:spLocks noGrp="1"/>
          </p:cNvSpPr>
          <p:nvPr>
            <p:ph type="title"/>
          </p:nvPr>
        </p:nvSpPr>
        <p:spPr/>
        <p:txBody>
          <a:bodyPr/>
          <a:lstStyle/>
          <a:p>
            <a:r>
              <a:rPr lang="de-DE" dirty="0" smtClean="0"/>
              <a:t>Kommunikation zwischen Komponenten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(„Smart Components“)</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Wie wird kommuniziert?</a:t>
            </a: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99166375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p:cNvPicPr>
            <a:picLocks noChangeAspect="1"/>
          </p:cNvPicPr>
          <p:nvPr/>
        </p:nvPicPr>
        <p:blipFill>
          <a:blip r:embed="rId2"/>
          <a:stretch>
            <a:fillRect/>
          </a:stretch>
        </p:blipFill>
        <p:spPr>
          <a:xfrm>
            <a:off x="1977390" y="1176297"/>
            <a:ext cx="6743700" cy="3098800"/>
          </a:xfrm>
          <a:prstGeom prst="rect">
            <a:avLst/>
          </a:prstGeom>
        </p:spPr>
      </p:pic>
      <p:sp>
        <p:nvSpPr>
          <p:cNvPr id="4" name="Titel 3"/>
          <p:cNvSpPr>
            <a:spLocks noGrp="1"/>
          </p:cNvSpPr>
          <p:nvPr>
            <p:ph type="title"/>
          </p:nvPr>
        </p:nvSpPr>
        <p:spPr/>
        <p:txBody>
          <a:bodyPr/>
          <a:lstStyle/>
          <a:p>
            <a:r>
              <a:rPr lang="de-DE" dirty="0" smtClean="0"/>
              <a:t>Kommunikation: Properties</a:t>
            </a:r>
            <a:endParaRPr lang="de-DE" dirty="0"/>
          </a:p>
        </p:txBody>
      </p:sp>
      <p:sp>
        <p:nvSpPr>
          <p:cNvPr id="9" name="Textfeld 8"/>
          <p:cNvSpPr txBox="1"/>
          <p:nvPr/>
        </p:nvSpPr>
        <p:spPr>
          <a:xfrm>
            <a:off x="203200" y="4438713"/>
            <a:ext cx="9499600" cy="1237262"/>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oben nach unten: </a:t>
            </a:r>
            <a:r>
              <a:rPr lang="de-DE" sz="2400" b="1" dirty="0" smtClean="0">
                <a:solidFill>
                  <a:srgbClr val="EF7D1D"/>
                </a:solidFill>
                <a:latin typeface="Source Sans Pro Semibold" charset="0"/>
                <a:ea typeface="Source Sans Pro Semibold" charset="0"/>
                <a:cs typeface="Source Sans Pro Semibold" charset="0"/>
              </a:rPr>
              <a:t>Properties</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a:p>
            <a:pPr>
              <a:lnSpc>
                <a:spcPct val="120000"/>
              </a:lnSpc>
            </a:pPr>
            <a:r>
              <a:rPr lang="de-DE" sz="1400" dirty="0" smtClean="0">
                <a:solidFill>
                  <a:srgbClr val="025249"/>
                </a:solidFill>
                <a:latin typeface="Source Code Pro Medium" charset="0"/>
                <a:ea typeface="Source Code Pro Medium" charset="0"/>
                <a:cs typeface="Source Code Pro Medium" charset="0"/>
              </a:rPr>
              <a:t>&lt;Button </a:t>
            </a:r>
            <a:r>
              <a:rPr lang="de-DE" sz="1400" dirty="0" err="1" smtClean="0">
                <a:solidFill>
                  <a:srgbClr val="EF7D1D"/>
                </a:solidFill>
                <a:latin typeface="Source Code Pro Medium" charset="0"/>
                <a:ea typeface="Source Code Pro Medium" charset="0"/>
                <a:cs typeface="Source Code Pro Medium" charset="0"/>
              </a:rPr>
              <a:t>enabled</a:t>
            </a:r>
            <a:r>
              <a:rPr lang="de-DE" sz="1400" dirty="0" smtClean="0">
                <a:solidFill>
                  <a:srgbClr val="EF7D1D"/>
                </a:solidFill>
                <a:latin typeface="Source Code Pro Medium" charset="0"/>
                <a:ea typeface="Source Code Pro Medium" charset="0"/>
                <a:cs typeface="Source Code Pro Medium" charset="0"/>
              </a:rPr>
              <a:t>={. . . }</a:t>
            </a:r>
            <a:r>
              <a:rPr lang="de-DE" sz="1400" dirty="0" smtClean="0">
                <a:solidFill>
                  <a:srgbClr val="025249"/>
                </a:solidFill>
                <a:latin typeface="Source Code Pro Medium" charset="0"/>
                <a:ea typeface="Source Code Pro Medium" charset="0"/>
                <a:cs typeface="Source Code Pro Medium" charset="0"/>
              </a:rPr>
              <a:t>&gt;Set Password&lt;/Button&gt;</a:t>
            </a:r>
            <a:endParaRPr lang="de-DE" sz="1400"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91534926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 Events</a:t>
            </a:r>
            <a:endParaRPr lang="de-DE" dirty="0"/>
          </a:p>
        </p:txBody>
      </p:sp>
      <p:sp>
        <p:nvSpPr>
          <p:cNvPr id="8" name="Textfeld 7"/>
          <p:cNvSpPr txBox="1"/>
          <p:nvPr/>
        </p:nvSpPr>
        <p:spPr>
          <a:xfrm>
            <a:off x="203200" y="4438713"/>
            <a:ext cx="9499600" cy="1865126"/>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unten nach oben: </a:t>
            </a:r>
            <a:r>
              <a:rPr lang="de-DE" sz="2400" b="1" dirty="0" smtClean="0">
                <a:solidFill>
                  <a:srgbClr val="C14026"/>
                </a:solidFill>
                <a:latin typeface="Source Sans Pro Semibold" charset="0"/>
                <a:ea typeface="Source Sans Pro Semibold" charset="0"/>
                <a:cs typeface="Source Sans Pro Semibold" charset="0"/>
              </a:rPr>
              <a:t>Events und </a:t>
            </a:r>
            <a:r>
              <a:rPr lang="de-DE" sz="2400" b="1" dirty="0" err="1" smtClean="0">
                <a:solidFill>
                  <a:srgbClr val="C14026"/>
                </a:solidFill>
                <a:latin typeface="Source Sans Pro Semibold" charset="0"/>
                <a:ea typeface="Source Sans Pro Semibold" charset="0"/>
                <a:cs typeface="Source Sans Pro Semibold" charset="0"/>
              </a:rPr>
              <a:t>Callbacks</a:t>
            </a:r>
            <a:endParaRPr lang="de-DE" sz="2400" b="1" dirty="0" smtClean="0">
              <a:solidFill>
                <a:srgbClr val="C14026"/>
              </a:solidFill>
              <a:latin typeface="Source Sans Pro Semibold" charset="0"/>
              <a:ea typeface="Source Sans Pro Semibold" charset="0"/>
              <a:cs typeface="Source Sans Pro Semibold" charset="0"/>
            </a:endParaRPr>
          </a:p>
          <a:p>
            <a:pPr marL="342900" indent="-34290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Callback-Funktion als </a:t>
            </a:r>
            <a:r>
              <a:rPr lang="de-DE" sz="2400" b="1" dirty="0" smtClean="0">
                <a:solidFill>
                  <a:srgbClr val="EF7D1D"/>
                </a:solidFill>
                <a:latin typeface="Source Sans Pro Semibold" charset="0"/>
                <a:ea typeface="Source Sans Pro Semibold" charset="0"/>
                <a:cs typeface="Source Sans Pro Semibold" charset="0"/>
              </a:rPr>
              <a:t>Property</a:t>
            </a:r>
          </a:p>
          <a:p>
            <a:pPr marL="342900" indent="-342900">
              <a:lnSpc>
                <a:spcPct val="120000"/>
              </a:lnSpc>
              <a:buFont typeface="Arial" charset="0"/>
              <a:buChar char="•"/>
            </a:pPr>
            <a:r>
              <a:rPr lang="de-DE" sz="2400" b="1" dirty="0" smtClean="0">
                <a:solidFill>
                  <a:srgbClr val="C14026"/>
                </a:solidFill>
                <a:latin typeface="Source Sans Pro Semibold" charset="0"/>
                <a:ea typeface="Source Sans Pro Semibold" charset="0"/>
                <a:cs typeface="Source Sans Pro Semibold" charset="0"/>
              </a:rPr>
              <a:t>Event: </a:t>
            </a:r>
            <a:r>
              <a:rPr lang="de-DE" sz="2400" b="1" dirty="0" smtClean="0">
                <a:solidFill>
                  <a:srgbClr val="025249"/>
                </a:solidFill>
                <a:latin typeface="Source Sans Pro Semibold" charset="0"/>
                <a:ea typeface="Source Sans Pro Semibold" charset="0"/>
                <a:cs typeface="Source Sans Pro Semibold" charset="0"/>
              </a:rPr>
              <a:t>Aufruf der Callback-Funktion</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Externes State-Management</a:t>
            </a:r>
            <a:endParaRPr lang="de-DE" dirty="0"/>
          </a:p>
        </p:txBody>
      </p:sp>
      <p:sp>
        <p:nvSpPr>
          <p:cNvPr id="9" name="Textfeld 8"/>
          <p:cNvSpPr txBox="1"/>
          <p:nvPr/>
        </p:nvSpPr>
        <p:spPr>
          <a:xfrm>
            <a:off x="280474" y="4433765"/>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Zustand und Logik wird aus den Komponenten ganz raus verschoben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Prominente Vertreter: </a:t>
            </a:r>
            <a:r>
              <a:rPr lang="de-DE" sz="2400" dirty="0" err="1" smtClean="0">
                <a:solidFill>
                  <a:srgbClr val="EF7D1D"/>
                </a:solidFill>
                <a:latin typeface="Source Sans Pro" charset="0"/>
                <a:ea typeface="Source Sans Pro" charset="0"/>
                <a:cs typeface="Source Sans Pro" charset="0"/>
              </a:rPr>
              <a:t>Redux</a:t>
            </a:r>
            <a:r>
              <a:rPr lang="de-DE" sz="2400" dirty="0" smtClean="0">
                <a:solidFill>
                  <a:srgbClr val="EF7D1D"/>
                </a:solidFill>
                <a:latin typeface="Source Sans Pro" charset="0"/>
                <a:ea typeface="Source Sans Pro" charset="0"/>
                <a:cs typeface="Source Sans Pro" charset="0"/>
              </a:rPr>
              <a:t> </a:t>
            </a:r>
            <a:r>
              <a:rPr lang="de-DE" sz="2400" dirty="0" smtClean="0">
                <a:solidFill>
                  <a:srgbClr val="36544F"/>
                </a:solidFill>
                <a:latin typeface="Source Sans Pro" charset="0"/>
                <a:ea typeface="Source Sans Pro" charset="0"/>
                <a:cs typeface="Source Sans Pro" charset="0"/>
              </a:rPr>
              <a:t>und </a:t>
            </a:r>
            <a:r>
              <a:rPr lang="de-DE" sz="2400" dirty="0" err="1" smtClean="0">
                <a:solidFill>
                  <a:srgbClr val="EF7D1D"/>
                </a:solidFill>
                <a:latin typeface="Source Sans Pro" charset="0"/>
                <a:ea typeface="Source Sans Pro" charset="0"/>
                <a:cs typeface="Source Sans Pro" charset="0"/>
              </a:rPr>
              <a:t>MobX</a:t>
            </a:r>
            <a:r>
              <a:rPr lang="de-DE" sz="2400" dirty="0" smtClean="0">
                <a:solidFill>
                  <a:srgbClr val="EF7D1D"/>
                </a:solidFill>
                <a:latin typeface="Source Sans Pro" charset="0"/>
                <a:ea typeface="Source Sans Pro" charset="0"/>
                <a:cs typeface="Source Sans Pro" charset="0"/>
              </a:rPr>
              <a:t> </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Bessere Testbarkeit (Logik außerhalb von UI Komponenten)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Geringere Kopplung an das UI-Framework </a:t>
            </a:r>
          </a:p>
          <a:p>
            <a:pPr marL="742950" lvl="1" indent="-285750">
              <a:lnSpc>
                <a:spcPct val="120000"/>
              </a:lnSpc>
              <a:buFont typeface="Arial" charset="0"/>
              <a:buChar char="•"/>
            </a:pPr>
            <a:r>
              <a:rPr lang="de-DE" sz="2400" dirty="0" err="1" smtClean="0">
                <a:solidFill>
                  <a:srgbClr val="36544F"/>
                </a:solidFill>
                <a:latin typeface="Source Sans Pro" charset="0"/>
                <a:ea typeface="Source Sans Pro" charset="0"/>
                <a:cs typeface="Source Sans Pro" charset="0"/>
              </a:rPr>
              <a:t>Redux</a:t>
            </a:r>
            <a:r>
              <a:rPr lang="de-DE" sz="2400" dirty="0" smtClean="0">
                <a:solidFill>
                  <a:srgbClr val="36544F"/>
                </a:solidFill>
                <a:latin typeface="Source Sans Pro" charset="0"/>
                <a:ea typeface="Source Sans Pro" charset="0"/>
                <a:cs typeface="Source Sans Pro" charset="0"/>
              </a:rPr>
              <a:t> gibt es auch für Angular, </a:t>
            </a:r>
            <a:r>
              <a:rPr lang="de-DE" sz="2400" dirty="0" err="1" smtClean="0">
                <a:solidFill>
                  <a:srgbClr val="36544F"/>
                </a:solidFill>
                <a:latin typeface="Source Sans Pro" charset="0"/>
                <a:ea typeface="Source Sans Pro" charset="0"/>
                <a:cs typeface="Source Sans Pro" charset="0"/>
              </a:rPr>
              <a:t>Vue</a:t>
            </a:r>
            <a:r>
              <a:rPr lang="de-DE" sz="2400" dirty="0" smtClean="0">
                <a:solidFill>
                  <a:srgbClr val="36544F"/>
                </a:solidFill>
                <a:latin typeface="Source Sans Pro" charset="0"/>
                <a:ea typeface="Source Sans Pro" charset="0"/>
                <a:cs typeface="Source Sans Pro" charset="0"/>
              </a:rPr>
              <a:t>, ...</a:t>
            </a:r>
            <a:endParaRPr lang="de-DE" sz="2400" dirty="0" smtClean="0">
              <a:solidFill>
                <a:srgbClr val="EF7D1D"/>
              </a:solidFill>
              <a:latin typeface="Source Sans Pro" charset="0"/>
              <a:ea typeface="Source Sans Pro" charset="0"/>
              <a:cs typeface="Source Sans Pro" charset="0"/>
            </a:endParaRPr>
          </a:p>
        </p:txBody>
      </p:sp>
      <p:pic>
        <p:nvPicPr>
          <p:cNvPr id="3" name="Bild 2"/>
          <p:cNvPicPr>
            <a:picLocks noChangeAspect="1"/>
          </p:cNvPicPr>
          <p:nvPr/>
        </p:nvPicPr>
        <p:blipFill>
          <a:blip r:embed="rId3"/>
          <a:stretch>
            <a:fillRect/>
          </a:stretch>
        </p:blipFill>
        <p:spPr>
          <a:xfrm>
            <a:off x="167426" y="986291"/>
            <a:ext cx="9612648" cy="3241046"/>
          </a:xfrm>
          <a:prstGeom prst="rect">
            <a:avLst/>
          </a:prstGeom>
        </p:spPr>
      </p:pic>
    </p:spTree>
    <p:extLst>
      <p:ext uri="{BB962C8B-B14F-4D97-AF65-F5344CB8AC3E}">
        <p14:creationId xmlns:p14="http://schemas.microsoft.com/office/powerpoint/2010/main" val="19047781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"JavaScript </a:t>
            </a:r>
            <a:r>
              <a:rPr lang="de-DE" sz="3900" b="1" dirty="0" err="1" smtClean="0">
                <a:solidFill>
                  <a:srgbClr val="EF7D1D"/>
                </a:solidFill>
                <a:latin typeface="Source Sans Pro Semibold" charset="0"/>
                <a:ea typeface="Source Sans Pro Semibold" charset="0"/>
                <a:cs typeface="Source Sans Pro Semibold" charset="0"/>
              </a:rPr>
              <a:t>that</a:t>
            </a:r>
            <a:r>
              <a:rPr lang="de-DE" sz="3900" b="1" dirty="0" smtClean="0">
                <a:solidFill>
                  <a:srgbClr val="EF7D1D"/>
                </a:solidFill>
                <a:latin typeface="Source Sans Pro Semibold" charset="0"/>
                <a:ea typeface="Source Sans Pro Semibold" charset="0"/>
                <a:cs typeface="Source Sans Pro Semibold" charset="0"/>
              </a:rPr>
              <a:t> </a:t>
            </a:r>
            <a:r>
              <a:rPr lang="de-DE" sz="3900" b="1" dirty="0" err="1" smtClean="0">
                <a:solidFill>
                  <a:srgbClr val="EF7D1D"/>
                </a:solidFill>
                <a:latin typeface="Source Sans Pro Semibold" charset="0"/>
                <a:ea typeface="Source Sans Pro Semibold" charset="0"/>
                <a:cs typeface="Source Sans Pro Semibold" charset="0"/>
              </a:rPr>
              <a:t>scales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smtClean="0"/>
              <a:t>http</a:t>
            </a:r>
            <a:r>
              <a:rPr lang="de-DE" dirty="0"/>
              <a:t>://</a:t>
            </a:r>
            <a:r>
              <a:rPr lang="de-DE" dirty="0" err="1"/>
              <a:t>www.typescriptlang.org</a:t>
            </a:r>
            <a:r>
              <a:rPr lang="de-DE" dirty="0"/>
              <a:t>/</a:t>
            </a:r>
          </a:p>
        </p:txBody>
      </p:sp>
    </p:spTree>
    <p:extLst>
      <p:ext uri="{BB962C8B-B14F-4D97-AF65-F5344CB8AC3E}">
        <p14:creationId xmlns:p14="http://schemas.microsoft.com/office/powerpoint/2010/main" val="189331436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a:t>
            </a:r>
            <a:r>
              <a:rPr lang="de-DE" dirty="0" err="1" smtClean="0"/>
              <a:t>TypeScript</a:t>
            </a:r>
            <a:endParaRPr lang="de-DE" dirty="0"/>
          </a:p>
        </p:txBody>
      </p:sp>
      <p:sp>
        <p:nvSpPr>
          <p:cNvPr id="3" name="Textfeld 2"/>
          <p:cNvSpPr txBox="1"/>
          <p:nvPr/>
        </p:nvSpPr>
        <p:spPr>
          <a:xfrm>
            <a:off x="203200" y="1268793"/>
            <a:ext cx="9499600" cy="4524315"/>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Semibold" charset="0"/>
                <a:ea typeface="Source Sans Pro Semibold" charset="0"/>
                <a:cs typeface="Source Sans Pro Semibold" charset="0"/>
              </a:rPr>
              <a:t>TypeScript</a:t>
            </a:r>
            <a:r>
              <a:rPr lang="de-DE" sz="2400" b="1" dirty="0" smtClean="0">
                <a:solidFill>
                  <a:srgbClr val="EF7D1D"/>
                </a:solidFill>
                <a:latin typeface="Source Sans Pro Semibold" charset="0"/>
                <a:ea typeface="Source Sans Pro Semibold" charset="0"/>
                <a:cs typeface="Source Sans Pro Semibold" charset="0"/>
              </a:rPr>
              <a:t>: Obermenge von JavaScript mit Typ-System</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Gültiger JavaScript-Code auch gültiger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-Code</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Compiler übersetzt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 in JavaScript-Code</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Unterstützt auch JSX</a:t>
            </a:r>
          </a:p>
          <a:p>
            <a:pPr marL="742950" lvl="1" indent="-28575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Sehr guter IDE Support </a:t>
            </a:r>
          </a:p>
          <a:p>
            <a:pPr marL="800100" lvl="1"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z.B. IDEA, </a:t>
            </a:r>
            <a:r>
              <a:rPr lang="de-DE" sz="2400" dirty="0" err="1" smtClean="0">
                <a:solidFill>
                  <a:srgbClr val="025249"/>
                </a:solidFill>
                <a:latin typeface="Source Sans Pro" charset="0"/>
                <a:ea typeface="Source Sans Pro" charset="0"/>
                <a:cs typeface="Source Sans Pro" charset="0"/>
              </a:rPr>
              <a:t>Eclipse</a:t>
            </a:r>
            <a:r>
              <a:rPr lang="de-DE" sz="2400" dirty="0" smtClean="0">
                <a:solidFill>
                  <a:srgbClr val="025249"/>
                </a:solidFill>
                <a:latin typeface="Source Sans Pro" charset="0"/>
                <a:ea typeface="Source Sans Pro" charset="0"/>
                <a:cs typeface="Source Sans Pro" charset="0"/>
              </a:rPr>
              <a:t>, VS Code</a:t>
            </a: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4" name="Bild 3"/>
          <p:cNvPicPr>
            <a:picLocks noChangeAspect="1"/>
          </p:cNvPicPr>
          <p:nvPr/>
        </p:nvPicPr>
        <p:blipFill rotWithShape="1">
          <a:blip r:embed="rId2"/>
          <a:srcRect l="18996"/>
          <a:stretch/>
        </p:blipFill>
        <p:spPr>
          <a:xfrm>
            <a:off x="4697928" y="3337440"/>
            <a:ext cx="4845318" cy="3066706"/>
          </a:xfrm>
          <a:prstGeom prst="rect">
            <a:avLst/>
          </a:prstGeom>
        </p:spPr>
      </p:pic>
    </p:spTree>
    <p:extLst>
      <p:ext uri="{BB962C8B-B14F-4D97-AF65-F5344CB8AC3E}">
        <p14:creationId xmlns:p14="http://schemas.microsoft.com/office/powerpoint/2010/main" val="50387057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1350691"/>
          </a:xfrm>
          <a:prstGeom prst="rect">
            <a:avLst/>
          </a:prstGeom>
          <a:noFill/>
        </p:spPr>
        <p:txBody>
          <a:bodyPr wrap="square" lIns="0" tIns="0" rIns="0" bIns="0" rtlCol="0">
            <a:spAutoFit/>
          </a:bodyPr>
          <a:lstStyle/>
          <a:p>
            <a:pPr>
              <a:lnSpc>
                <a:spcPct val="120000"/>
              </a:lnSpc>
            </a:pPr>
            <a:r>
              <a:rPr lang="en-US" sz="1463" b="1" dirty="0" err="1" smtClean="0">
                <a:solidFill>
                  <a:srgbClr val="EF7D1D"/>
                </a:solidFill>
                <a:latin typeface="Source Code Pro Medium" charset="0"/>
                <a:ea typeface="Source Code Pro Medium" charset="0"/>
                <a:cs typeface="Source Code Pro Medium" charset="0"/>
              </a:rPr>
              <a:t>Variablen</a:t>
            </a:r>
            <a:endParaRPr lang="en-US" sz="1463" b="1" dirty="0" smtClean="0">
              <a:solidFill>
                <a:srgbClr val="EF7D1D"/>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a:t>
            </a:r>
            <a:r>
              <a:rPr lang="en-US" sz="1463" dirty="0" err="1" smtClean="0">
                <a:solidFill>
                  <a:srgbClr val="025249"/>
                </a:solidFill>
                <a:latin typeface="Source Code Pro Medium" charset="0"/>
                <a:ea typeface="Source Code Pro Medium" charset="0"/>
                <a:cs typeface="Source Code Pro Medium" charset="0"/>
              </a:rPr>
              <a:t>yo</a:t>
            </a:r>
            <a:r>
              <a:rPr lang="en-US" sz="1463" dirty="0" smtClean="0">
                <a:solidFill>
                  <a:srgbClr val="025249"/>
                </a:solidFill>
                <a:latin typeface="Source Code Pro Medium" charset="0"/>
                <a:ea typeface="Source Code Pro Medium" charset="0"/>
                <a:cs typeface="Source Code Pro Medium" charset="0"/>
              </a:rPr>
              <a:t>";</a:t>
            </a: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10; </a:t>
            </a:r>
            <a:r>
              <a:rPr lang="en-US" sz="1463" dirty="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Fehler</a:t>
            </a:r>
            <a:r>
              <a:rPr lang="en-US" sz="1463" dirty="0" smtClean="0">
                <a:solidFill>
                  <a:srgbClr val="025249"/>
                </a:solidFill>
                <a:latin typeface="Source Code Pro Medium" charset="0"/>
                <a:ea typeface="Source Code Pro Medium" charset="0"/>
                <a:cs typeface="Source Code Pro Medium" charset="0"/>
              </a:rPr>
              <a:t>: Type 'number' </a:t>
            </a:r>
            <a:r>
              <a:rPr lang="en-US" sz="1463" dirty="0">
                <a:solidFill>
                  <a:srgbClr val="025249"/>
                </a:solidFill>
                <a:latin typeface="Source Code Pro Medium" charset="0"/>
                <a:ea typeface="Source Code Pro Medium" charset="0"/>
                <a:cs typeface="Source Code Pro Medium" charset="0"/>
              </a:rPr>
              <a:t>is not assignable to type </a:t>
            </a:r>
            <a:r>
              <a:rPr lang="en-US" sz="1463" dirty="0" smtClean="0">
                <a:solidFill>
                  <a:srgbClr val="025249"/>
                </a:solidFill>
                <a:latin typeface="Source Code Pro Medium" charset="0"/>
                <a:ea typeface="Source Code Pro Medium" charset="0"/>
                <a:cs typeface="Source Code Pro Medium" charset="0"/>
              </a:rPr>
              <a:t>'string'</a:t>
            </a:r>
          </a:p>
          <a:p>
            <a:pPr>
              <a:lnSpc>
                <a:spcPct val="120000"/>
              </a:lnSpc>
            </a:pPr>
            <a:endParaRPr lang="en-US" sz="1463" b="1" dirty="0" smtClean="0">
              <a:solidFill>
                <a:srgbClr val="EF7D1D"/>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134136901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2952924"/>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EF7D1D"/>
                </a:solidFill>
                <a:latin typeface="Source Code Pro" charset="0"/>
                <a:ea typeface="Source Code Pro" charset="0"/>
                <a:cs typeface="Source Code Pro" charset="0"/>
              </a:rPr>
              <a:t>Funktionen</a:t>
            </a: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function </a:t>
            </a: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(what: string) {</a:t>
            </a:r>
          </a:p>
          <a:p>
            <a:pPr>
              <a:lnSpc>
                <a:spcPct val="120000"/>
              </a:lnSpc>
            </a:pPr>
            <a:r>
              <a:rPr lang="en-US" sz="1463" dirty="0" smtClean="0">
                <a:solidFill>
                  <a:srgbClr val="025249"/>
                </a:solidFill>
                <a:latin typeface="Source Code Pro" charset="0"/>
                <a:ea typeface="Source Code Pro" charset="0"/>
                <a:cs typeface="Source Code Pro" charset="0"/>
              </a:rPr>
              <a:t>   return `Saying: ${what}`; </a:t>
            </a:r>
          </a:p>
          <a:p>
            <a:pPr>
              <a:lnSpc>
                <a:spcPct val="120000"/>
              </a:lnSpc>
            </a:pPr>
            <a:r>
              <a:rPr lang="en-US" sz="1463" dirty="0" smtClean="0">
                <a:solidFill>
                  <a:srgbClr val="025249"/>
                </a:solidFill>
                <a:latin typeface="Source Code Pro" charset="0"/>
                <a:ea typeface="Source Code Pro" charset="0"/>
                <a:cs typeface="Source Code Pro" charset="0"/>
              </a:rPr>
              <a:t>}</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('Klaus'); // OK</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(10);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(10 is not a string)</a:t>
            </a:r>
          </a:p>
          <a:p>
            <a:pPr>
              <a:lnSpc>
                <a:spcPct val="120000"/>
              </a:lnSpc>
            </a:pPr>
            <a:endParaRPr lang="en-US" sz="1463" dirty="0" smtClean="0">
              <a:solidFill>
                <a:srgbClr val="025249"/>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62928048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3781933"/>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36544F"/>
                </a:solidFill>
                <a:latin typeface="Source Code Pro" charset="0"/>
                <a:ea typeface="Source Code Pro" charset="0"/>
                <a:cs typeface="Source Code Pro" charset="0"/>
              </a:rPr>
              <a:t>Funktionen</a:t>
            </a:r>
            <a:endParaRPr lang="en-US" sz="1463" b="1" dirty="0">
              <a:solidFill>
                <a:srgbClr val="36544F"/>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function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(what: string) {</a:t>
            </a:r>
          </a:p>
          <a:p>
            <a:pPr>
              <a:lnSpc>
                <a:spcPct val="120000"/>
              </a:lnSpc>
            </a:pPr>
            <a:r>
              <a:rPr lang="en-US" sz="1463" dirty="0">
                <a:solidFill>
                  <a:srgbClr val="025249"/>
                </a:solidFill>
                <a:latin typeface="Source Code Pro" charset="0"/>
                <a:ea typeface="Source Code Pro" charset="0"/>
                <a:cs typeface="Source Code Pro" charset="0"/>
              </a:rPr>
              <a:t>   return `Saying: ${what}`; </a:t>
            </a:r>
          </a:p>
          <a:p>
            <a:pPr>
              <a:lnSpc>
                <a:spcPct val="120000"/>
              </a:lnSpc>
            </a:pPr>
            <a:r>
              <a:rPr lang="en-US" sz="1463" dirty="0">
                <a:solidFill>
                  <a:srgbClr val="025249"/>
                </a:solidFill>
                <a:latin typeface="Source Code Pro" charset="0"/>
                <a:ea typeface="Source Code Pro" charset="0"/>
                <a:cs typeface="Source Code Pro" charset="0"/>
              </a:rPr>
              <a:t>}</a:t>
            </a: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b="1" dirty="0" err="1">
                <a:solidFill>
                  <a:srgbClr val="EF7D1D"/>
                </a:solidFill>
                <a:latin typeface="Source Code Pro" charset="0"/>
                <a:ea typeface="Source Code Pro" charset="0"/>
                <a:cs typeface="Source Code Pro" charset="0"/>
              </a:rPr>
              <a:t>Angabe</a:t>
            </a:r>
            <a:r>
              <a:rPr lang="en-US" sz="1463" b="1" dirty="0">
                <a:solidFill>
                  <a:srgbClr val="EF7D1D"/>
                </a:solidFill>
                <a:latin typeface="Source Code Pro" charset="0"/>
                <a:ea typeface="Source Code Pro" charset="0"/>
                <a:cs typeface="Source Code Pro" charset="0"/>
              </a:rPr>
              <a:t> von </a:t>
            </a:r>
            <a:r>
              <a:rPr lang="en-US" sz="1463" b="1" dirty="0" err="1">
                <a:solidFill>
                  <a:srgbClr val="EF7D1D"/>
                </a:solidFill>
                <a:latin typeface="Source Code Pro" charset="0"/>
                <a:ea typeface="Source Code Pro" charset="0"/>
                <a:cs typeface="Source Code Pro" charset="0"/>
              </a:rPr>
              <a:t>Typen</a:t>
            </a:r>
            <a:r>
              <a:rPr lang="en-US" sz="1463" b="1" dirty="0">
                <a:solidFill>
                  <a:srgbClr val="EF7D1D"/>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ist</a:t>
            </a:r>
            <a:r>
              <a:rPr lang="en-US" sz="1463" b="1" dirty="0">
                <a:solidFill>
                  <a:srgbClr val="EF7D1D"/>
                </a:solidFill>
                <a:latin typeface="Source Code Pro" charset="0"/>
                <a:ea typeface="Source Code Pro" charset="0"/>
                <a:cs typeface="Source Code Pro" charset="0"/>
              </a:rPr>
              <a:t> optional, </a:t>
            </a:r>
            <a:r>
              <a:rPr lang="en-US" sz="1463" b="1" dirty="0" err="1" smtClean="0">
                <a:solidFill>
                  <a:srgbClr val="EF7D1D"/>
                </a:solidFill>
                <a:latin typeface="Source Code Pro" charset="0"/>
                <a:ea typeface="Source Code Pro" charset="0"/>
                <a:cs typeface="Source Code Pro" charset="0"/>
              </a:rPr>
              <a:t>Typen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werden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dann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abgeleitet</a:t>
            </a:r>
            <a:r>
              <a:rPr lang="en-US" sz="1463" b="1"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let </a:t>
            </a:r>
            <a:r>
              <a:rPr lang="en-US" sz="1463" dirty="0" smtClean="0">
                <a:solidFill>
                  <a:srgbClr val="025249"/>
                </a:solidFill>
                <a:latin typeface="Source Code Pro" charset="0"/>
                <a:ea typeface="Source Code Pro" charset="0"/>
                <a:cs typeface="Source Code Pro" charset="0"/>
              </a:rPr>
              <a:t>result = 7; </a:t>
            </a:r>
            <a:r>
              <a:rPr lang="en-US" sz="1463" dirty="0" err="1" smtClean="0">
                <a:solidFill>
                  <a:srgbClr val="025249"/>
                </a:solidFill>
                <a:latin typeface="Source Code Pro" charset="0"/>
                <a:ea typeface="Source Code Pro" charset="0"/>
                <a:cs typeface="Source Code Pro" charset="0"/>
              </a:rPr>
              <a:t>abgeleiteter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number</a:t>
            </a:r>
          </a:p>
          <a:p>
            <a:pPr>
              <a:lnSpc>
                <a:spcPct val="120000"/>
              </a:lnSpc>
            </a:pPr>
            <a:r>
              <a:rPr lang="en-US" sz="1463" dirty="0" smtClean="0">
                <a:solidFill>
                  <a:srgbClr val="025249"/>
                </a:solidFill>
                <a:latin typeface="Source Code Pro" charset="0"/>
                <a:ea typeface="Source Code Pro" charset="0"/>
                <a:cs typeface="Source Code Pro" charset="0"/>
              </a:rPr>
              <a:t>result </a:t>
            </a: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('Lars')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a</a:t>
            </a:r>
            <a:r>
              <a:rPr lang="en-US" sz="1463" dirty="0" err="1" smtClean="0">
                <a:solidFill>
                  <a:srgbClr val="025249"/>
                </a:solidFill>
                <a:latin typeface="Source Code Pro" charset="0"/>
                <a:ea typeface="Source Code Pro" charset="0"/>
                <a:cs typeface="Source Code Pro" charset="0"/>
              </a:rPr>
              <a:t>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von </a:t>
            </a:r>
            <a:r>
              <a:rPr lang="en-US" sz="1463" b="1"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 string)</a:t>
            </a: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10768398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a:t>
            </a:r>
          </a:p>
        </p:txBody>
      </p:sp>
      <p:sp>
        <p:nvSpPr>
          <p:cNvPr id="4" name="Textfeld 3"/>
          <p:cNvSpPr txBox="1"/>
          <p:nvPr/>
        </p:nvSpPr>
        <p:spPr>
          <a:xfrm>
            <a:off x="320736" y="1929621"/>
            <a:ext cx="9279032" cy="1890967"/>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Person =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interface</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8934426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34" y="420867"/>
            <a:ext cx="4169731" cy="2123658"/>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JavaScript, Java</a:t>
            </a:r>
          </a:p>
          <a:p>
            <a:pPr algn="ctr"/>
            <a:r>
              <a:rPr lang="de-DE" sz="2400" b="1" dirty="0" smtClean="0">
                <a:solidFill>
                  <a:srgbClr val="41719C"/>
                </a:solidFill>
                <a:latin typeface="Source Sans Pro" charset="0"/>
                <a:ea typeface="Source Sans Pro" charset="0"/>
                <a:cs typeface="Source Sans Pro" charset="0"/>
              </a:rPr>
              <a:t>Trainings und Workshops</a:t>
            </a:r>
            <a:endParaRPr lang="de-DE" sz="3200" b="1" dirty="0" smtClean="0">
              <a:solidFill>
                <a:srgbClr val="36544F"/>
              </a:solidFill>
              <a:latin typeface="Source Sans Pro" charset="0"/>
              <a:ea typeface="Source Sans Pro" charset="0"/>
              <a:cs typeface="Source Sans Pro" charset="0"/>
            </a:endParaRPr>
          </a:p>
        </p:txBody>
      </p:sp>
      <p:pic>
        <p:nvPicPr>
          <p:cNvPr id="5" name="Bild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3558" y="2869681"/>
            <a:ext cx="1916330" cy="2784412"/>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35531"/>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 und verwenden</a:t>
            </a:r>
          </a:p>
        </p:txBody>
      </p:sp>
      <p:sp>
        <p:nvSpPr>
          <p:cNvPr id="4" name="Textfeld 3"/>
          <p:cNvSpPr txBox="1"/>
          <p:nvPr/>
        </p:nvSpPr>
        <p:spPr>
          <a:xfrm>
            <a:off x="320736" y="1929621"/>
            <a:ext cx="9279032" cy="4052071"/>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Person =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interface</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function </a:t>
            </a: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(p: Person)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console.log</a:t>
            </a:r>
            <a:r>
              <a:rPr lang="en-US" sz="1463" dirty="0" smtClean="0">
                <a:solidFill>
                  <a:srgbClr val="36544F"/>
                </a:solidFill>
                <a:latin typeface="Source Code Pro Medium" charset="0"/>
                <a:ea typeface="Source Code Pro Medium" charset="0"/>
                <a:cs typeface="Source Code Pro Medium" charset="0"/>
              </a:rPr>
              <a:t>(`Hello, ${</a:t>
            </a:r>
            <a:r>
              <a:rPr lang="en-US" sz="1463" dirty="0" err="1" smtClean="0">
                <a:solidFill>
                  <a:srgbClr val="36544F"/>
                </a:solidFill>
                <a:latin typeface="Source Code Pro Medium" charset="0"/>
                <a:ea typeface="Source Code Pro Medium" charset="0"/>
                <a:cs typeface="Source Code Pro Medium" charset="0"/>
              </a:rPr>
              <a:t>p.lastName</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p.lastName.toUpperCase</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Object is possibly null</a:t>
            </a: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null});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a:solidFill>
                  <a:srgbClr val="36544F"/>
                </a:solidFill>
                <a:latin typeface="Source Code Pro Medium" charset="0"/>
                <a:ea typeface="Source Code Pro Medium" charset="0"/>
                <a:cs typeface="Source Code Pro Medium" charset="0"/>
              </a:rPr>
              <a:t>firstName</a:t>
            </a:r>
            <a:r>
              <a:rPr lang="en-US" sz="1463" dirty="0">
                <a:solidFill>
                  <a:srgbClr val="36544F"/>
                </a:solidFill>
                <a:latin typeface="Source Code Pro Medium" charset="0"/>
                <a:ea typeface="Source Code Pro Medium" charset="0"/>
                <a:cs typeface="Source Code Pro Medium" charset="0"/>
              </a:rPr>
              <a:t>: 'Klaus</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777}); //</a:t>
            </a:r>
            <a:r>
              <a:rPr lang="en-US" sz="1463" dirty="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kein</a:t>
            </a:r>
            <a:r>
              <a:rPr lang="en-US" sz="1463" dirty="0" smtClean="0">
                <a:solidFill>
                  <a:srgbClr val="36544F"/>
                </a:solidFill>
                <a:latin typeface="Source Code Pro Medium" charset="0"/>
                <a:ea typeface="Source Code Pro Medium" charset="0"/>
                <a:cs typeface="Source Code Pro Medium" charset="0"/>
              </a:rPr>
              <a:t> String</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'Mueller', age: 32});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09385494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431243"/>
          </a:xfrm>
          <a:prstGeom prst="rect">
            <a:avLst/>
          </a:prstGeom>
          <a:noFill/>
        </p:spPr>
        <p:txBody>
          <a:bodyPr wrap="square" lIns="0" tIns="0" rIns="0" bIns="0" rtlCol="0">
            <a:spAutoFit/>
          </a:bodyPr>
          <a:lstStyle/>
          <a:p>
            <a:pPr>
              <a:lnSpc>
                <a:spcPct val="120000"/>
              </a:lnSpc>
            </a:pPr>
            <a:r>
              <a:rPr lang="en-US" sz="1463" dirty="0">
                <a:solidFill>
                  <a:srgbClr val="EF7D1D"/>
                </a:solidFill>
                <a:latin typeface="Source Code Pro Medium" charset="0"/>
                <a:ea typeface="Source Code Pro Medium" charset="0"/>
                <a:cs typeface="Source Code Pro Medium" charset="0"/>
              </a:rPr>
              <a:t>type</a:t>
            </a:r>
            <a:r>
              <a:rPr lang="en-US" sz="1463" dirty="0">
                <a:solidFill>
                  <a:srgbClr val="36544F"/>
                </a:solidFill>
                <a:latin typeface="Source Code Pro Medium" charset="0"/>
                <a:ea typeface="Source Code Pro Medium" charset="0"/>
                <a:cs typeface="Source Code Pro Medium" charset="0"/>
              </a:rPr>
              <a:t> Person = { name: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EF7D1D"/>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a:t>
            </a:r>
            <a:r>
              <a:rPr lang="en-US" sz="1463" dirty="0">
                <a:solidFill>
                  <a:srgbClr val="36544F"/>
                </a:solidFill>
                <a:latin typeface="Source Code Pro Medium" charset="0"/>
                <a:ea typeface="Source Code Pro Medium" charset="0"/>
                <a:cs typeface="Source Code Pro Medium" charset="0"/>
              </a:rPr>
              <a:t>Movie = { title: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persons: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Person</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movies: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Movie</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a:solidFill>
                  <a:srgbClr val="36544F"/>
                </a:solidFill>
                <a:latin typeface="Source Code Pro Medium" charset="0"/>
                <a:ea typeface="Source Code Pro Medium" charset="0"/>
                <a:cs typeface="Source Code Pro Medium" charset="0"/>
              </a:rPr>
              <a:t>({name: 'Klaus'});  </a:t>
            </a:r>
            <a:r>
              <a:rPr lang="en-US" sz="1463" dirty="0" smtClean="0">
                <a:solidFill>
                  <a:srgbClr val="36544F"/>
                </a:solidFill>
                <a:latin typeface="Source Code Pro Medium" charset="0"/>
                <a:ea typeface="Source Code Pro Medium" charset="0"/>
                <a:cs typeface="Source Code Pro Medium" charset="0"/>
              </a:rPr>
              <a:t>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movies.push</a:t>
            </a:r>
            <a:r>
              <a:rPr lang="en-US" sz="1463" dirty="0" smtClean="0">
                <a:solidFill>
                  <a:srgbClr val="36544F"/>
                </a:solidFill>
                <a:latin typeface="Source Code Pro Medium" charset="0"/>
                <a:ea typeface="Source Code Pro Medium" charset="0"/>
                <a:cs typeface="Source Code Pro Medium" charset="0"/>
              </a:rPr>
              <a:t>({title: 'Batman'});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smtClean="0">
                <a:solidFill>
                  <a:srgbClr val="36544F"/>
                </a:solidFill>
                <a:latin typeface="Source Code Pro Medium" charset="0"/>
                <a:ea typeface="Source Code Pro Medium" charset="0"/>
                <a:cs typeface="Source Code Pro Medium" charset="0"/>
              </a:rPr>
              <a:t>({title: 'Casablanca'}) // error ('title' not in Person)</a:t>
            </a:r>
          </a:p>
        </p:txBody>
      </p:sp>
    </p:spTree>
    <p:extLst>
      <p:ext uri="{BB962C8B-B14F-4D97-AF65-F5344CB8AC3E}">
        <p14:creationId xmlns:p14="http://schemas.microsoft.com/office/powerpoint/2010/main" val="143696009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431243"/>
          </a:xfrm>
          <a:prstGeom prst="rect">
            <a:avLst/>
          </a:prstGeom>
          <a:noFill/>
        </p:spPr>
        <p:txBody>
          <a:bodyPr wrap="square" lIns="0" tIns="0" rIns="0" bIns="0" rtlCol="0">
            <a:spAutoFit/>
          </a:bodyPr>
          <a:lstStyle/>
          <a:p>
            <a:pPr>
              <a:lnSpc>
                <a:spcPct val="120000"/>
              </a:lnSpc>
            </a:pPr>
            <a:r>
              <a:rPr lang="en-US" sz="1463" dirty="0">
                <a:solidFill>
                  <a:srgbClr val="EF7D1D"/>
                </a:solidFill>
                <a:latin typeface="Source Code Pro Medium" charset="0"/>
                <a:ea typeface="Source Code Pro Medium" charset="0"/>
                <a:cs typeface="Source Code Pro Medium" charset="0"/>
              </a:rPr>
              <a:t>type</a:t>
            </a:r>
            <a:r>
              <a:rPr lang="en-US" sz="1463" dirty="0">
                <a:solidFill>
                  <a:srgbClr val="36544F"/>
                </a:solidFill>
                <a:latin typeface="Source Code Pro Medium" charset="0"/>
                <a:ea typeface="Source Code Pro Medium" charset="0"/>
                <a:cs typeface="Source Code Pro Medium" charset="0"/>
              </a:rPr>
              <a:t> Person = { name: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EF7D1D"/>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a:t>
            </a:r>
            <a:r>
              <a:rPr lang="en-US" sz="1463" dirty="0">
                <a:solidFill>
                  <a:srgbClr val="36544F"/>
                </a:solidFill>
                <a:latin typeface="Source Code Pro Medium" charset="0"/>
                <a:ea typeface="Source Code Pro Medium" charset="0"/>
                <a:cs typeface="Source Code Pro Medium" charset="0"/>
              </a:rPr>
              <a:t>Movie = { title: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persons: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Person</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movies: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Movie</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a:solidFill>
                  <a:srgbClr val="36544F"/>
                </a:solidFill>
                <a:latin typeface="Source Code Pro Medium" charset="0"/>
                <a:ea typeface="Source Code Pro Medium" charset="0"/>
                <a:cs typeface="Source Code Pro Medium" charset="0"/>
              </a:rPr>
              <a:t>({name: 'Klaus'});  </a:t>
            </a:r>
            <a:r>
              <a:rPr lang="en-US" sz="1463" dirty="0" smtClean="0">
                <a:solidFill>
                  <a:srgbClr val="36544F"/>
                </a:solidFill>
                <a:latin typeface="Source Code Pro Medium" charset="0"/>
                <a:ea typeface="Source Code Pro Medium" charset="0"/>
                <a:cs typeface="Source Code Pro Medium" charset="0"/>
              </a:rPr>
              <a:t>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movies.push</a:t>
            </a:r>
            <a:r>
              <a:rPr lang="en-US" sz="1463" dirty="0" smtClean="0">
                <a:solidFill>
                  <a:srgbClr val="36544F"/>
                </a:solidFill>
                <a:latin typeface="Source Code Pro Medium" charset="0"/>
                <a:ea typeface="Source Code Pro Medium" charset="0"/>
                <a:cs typeface="Source Code Pro Medium" charset="0"/>
              </a:rPr>
              <a:t>({title: 'Batman'});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smtClean="0">
                <a:solidFill>
                  <a:srgbClr val="36544F"/>
                </a:solidFill>
                <a:latin typeface="Source Code Pro Medium" charset="0"/>
                <a:ea typeface="Source Code Pro Medium" charset="0"/>
                <a:cs typeface="Source Code Pro Medium" charset="0"/>
              </a:rPr>
              <a:t>({title: 'Casablanca'}) // error ('title' not in Person)</a:t>
            </a:r>
          </a:p>
        </p:txBody>
      </p:sp>
    </p:spTree>
    <p:extLst>
      <p:ext uri="{BB962C8B-B14F-4D97-AF65-F5344CB8AC3E}">
        <p14:creationId xmlns:p14="http://schemas.microsoft.com/office/powerpoint/2010/main" val="201936573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517362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für </a:t>
            </a:r>
            <a:r>
              <a:rPr lang="de-DE" sz="3900" b="1" dirty="0" err="1" smtClean="0">
                <a:solidFill>
                  <a:srgbClr val="EF7D1D"/>
                </a:solidFill>
                <a:latin typeface="Source Sans Pro Semibold" charset="0"/>
                <a:ea typeface="Source Sans Pro Semibold" charset="0"/>
                <a:cs typeface="Source Sans Pro Semibold" charset="0"/>
              </a:rPr>
              <a:t>React</a:t>
            </a:r>
            <a:r>
              <a:rPr lang="de-DE" sz="3900" b="1" dirty="0" smtClean="0">
                <a:solidFill>
                  <a:srgbClr val="EF7D1D"/>
                </a:solidFill>
                <a:latin typeface="Source Sans Pro Semibold" charset="0"/>
                <a:ea typeface="Source Sans Pro Semibold" charset="0"/>
                <a:cs typeface="Source Sans Pro Semibold" charset="0"/>
              </a:rPr>
              <a:t>-Anwendungen</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5" name="Titel 4"/>
          <p:cNvSpPr>
            <a:spLocks noGrp="1"/>
          </p:cNvSpPr>
          <p:nvPr>
            <p:ph type="title"/>
          </p:nvPr>
        </p:nvSpPr>
        <p:spPr/>
        <p:txBody>
          <a:bodyPr/>
          <a:lstStyle/>
          <a:p>
            <a:endParaRPr lang="de-DE"/>
          </a:p>
        </p:txBody>
      </p:sp>
    </p:spTree>
    <p:extLst>
      <p:ext uri="{BB962C8B-B14F-4D97-AF65-F5344CB8AC3E}">
        <p14:creationId xmlns:p14="http://schemas.microsoft.com/office/powerpoint/2010/main" val="1802567321"/>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a:t>
            </a:r>
            <a:endParaRPr lang="de-DE" dirty="0"/>
          </a:p>
        </p:txBody>
      </p:sp>
      <p:sp>
        <p:nvSpPr>
          <p:cNvPr id="4" name="Rechteck 3"/>
          <p:cNvSpPr/>
          <p:nvPr/>
        </p:nvSpPr>
        <p:spPr>
          <a:xfrm>
            <a:off x="2897506" y="2584707"/>
            <a:ext cx="6721221" cy="2750753"/>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import</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from</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a:t>
            </a:r>
          </a:p>
          <a:p>
            <a:endParaRPr lang="de-DE" sz="1625" dirty="0" smtClean="0">
              <a:solidFill>
                <a:srgbClr val="EF7D1D"/>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CheckLabel.propTypes</a:t>
            </a:r>
            <a:r>
              <a:rPr lang="de-DE" sz="1625" dirty="0" smtClean="0">
                <a:solidFill>
                  <a:srgbClr val="EF7D1D"/>
                </a:solidFill>
                <a:latin typeface="Source Code Pro Medium" charset="0"/>
                <a:ea typeface="Source Code Pro Medium" charset="0"/>
                <a:cs typeface="Source Code Pro Medium" charset="0"/>
              </a:rPr>
              <a:t> </a:t>
            </a:r>
            <a:r>
              <a:rPr lang="de-DE" sz="1625" dirty="0">
                <a:solidFill>
                  <a:srgbClr val="EF7D1D"/>
                </a:solidFill>
                <a:latin typeface="Source Code Pro Medium" charset="0"/>
                <a:ea typeface="Source Code Pro Medium" charset="0"/>
                <a:cs typeface="Source Code Pro Medium" charset="0"/>
              </a:rPr>
              <a:t>=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571296"/>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a:t>
            </a:r>
            <a:r>
              <a:rPr lang="de-DE" sz="1600" b="1" dirty="0">
                <a:solidFill>
                  <a:srgbClr val="EF7D1D"/>
                </a:solidFill>
                <a:latin typeface="Source Sans Pro Semibold" charset="0"/>
                <a:ea typeface="Source Sans Pro Semibold" charset="0"/>
                <a:cs typeface="Source Sans Pro Semibold" charset="0"/>
              </a:rPr>
              <a:t>Laufzeit</a:t>
            </a:r>
          </a:p>
        </p:txBody>
      </p:sp>
      <p:sp>
        <p:nvSpPr>
          <p:cNvPr id="9" name="Textfeld 8"/>
          <p:cNvSpPr txBox="1"/>
          <p:nvPr/>
        </p:nvSpPr>
        <p:spPr>
          <a:xfrm>
            <a:off x="203200" y="1026060"/>
            <a:ext cx="9499600" cy="535531"/>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Zur Erinnerung: </a:t>
            </a:r>
            <a:r>
              <a:rPr lang="de-DE" sz="2400" b="1" dirty="0" err="1" smtClean="0">
                <a:solidFill>
                  <a:srgbClr val="EF7D1D"/>
                </a:solidFill>
                <a:latin typeface="Source Sans Pro" charset="0"/>
                <a:ea typeface="Source Sans Pro" charset="0"/>
                <a:cs typeface="Source Sans Pro" charset="0"/>
              </a:rPr>
              <a:t>PropTypes</a:t>
            </a:r>
            <a:r>
              <a:rPr lang="de-DE" sz="2400" b="1" dirty="0" smtClean="0">
                <a:solidFill>
                  <a:srgbClr val="EF7D1D"/>
                </a:solidFill>
                <a:latin typeface="Source Sans Pro" charset="0"/>
                <a:ea typeface="Source Sans Pro" charset="0"/>
                <a:cs typeface="Source Sans Pro" charset="0"/>
              </a:rPr>
              <a:t> in </a:t>
            </a:r>
            <a:r>
              <a:rPr lang="de-DE" sz="2400" b="1" dirty="0" err="1" smtClean="0">
                <a:solidFill>
                  <a:srgbClr val="EF7D1D"/>
                </a:solidFill>
                <a:latin typeface="Source Sans Pro" charset="0"/>
                <a:ea typeface="Source Sans Pro" charset="0"/>
                <a:cs typeface="Source Sans Pro" charset="0"/>
              </a:rPr>
              <a:t>React</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20966061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CheckLabel</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props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type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EF7D1D"/>
                </a:solidFill>
                <a:latin typeface="Source Code Pro Medium" charset="0"/>
                <a:ea typeface="Source Code Pro Medium" charset="0"/>
                <a:cs typeface="Source Code Pro Medium" charset="0"/>
              </a:rPr>
              <a:t> = {</a:t>
            </a:r>
          </a:p>
          <a:p>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label</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string</a:t>
            </a:r>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checked</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boolean</a:t>
            </a:r>
            <a:endParaRPr lang="de-DE" sz="1625" dirty="0">
              <a:solidFill>
                <a:srgbClr val="EF7D1D"/>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Typ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830997"/>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a:t>
            </a:r>
            <a:r>
              <a:rPr lang="de-DE" sz="1600" b="1" dirty="0" err="1" smtClean="0">
                <a:solidFill>
                  <a:srgbClr val="EF7D1D"/>
                </a:solidFill>
                <a:latin typeface="Source Sans Pro Semibold" charset="0"/>
                <a:ea typeface="Source Sans Pro Semibold" charset="0"/>
                <a:cs typeface="Source Sans Pro Semibold" charset="0"/>
              </a:rPr>
              <a:t>Compile</a:t>
            </a:r>
            <a:r>
              <a:rPr lang="de-DE" sz="1600" b="1" dirty="0" smtClean="0">
                <a:solidFill>
                  <a:srgbClr val="EF7D1D"/>
                </a:solidFill>
                <a:latin typeface="Source Sans Pro Semibold" charset="0"/>
                <a:ea typeface="Source Sans Pro Semibold" charset="0"/>
                <a:cs typeface="Source Sans Pro Semibold" charset="0"/>
              </a:rPr>
              <a:t>-Zeit</a:t>
            </a:r>
          </a:p>
          <a:p>
            <a:r>
              <a:rPr lang="de-DE" sz="1600" b="1" dirty="0" smtClean="0">
                <a:solidFill>
                  <a:srgbClr val="36544F"/>
                </a:solidFill>
                <a:latin typeface="Source Sans Pro Semibold" charset="0"/>
                <a:ea typeface="Source Sans Pro Semibold" charset="0"/>
                <a:cs typeface="Source Sans Pro Semibold" charset="0"/>
              </a:rPr>
              <a:t>(auch direkt in der IDE)</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Properties als Typen in </a:t>
            </a:r>
            <a:r>
              <a:rPr lang="de-DE" sz="2400" b="1" dirty="0" err="1" smtClean="0">
                <a:solidFill>
                  <a:srgbClr val="EF7D1D"/>
                </a:solidFill>
                <a:latin typeface="Source Sans Pro" charset="0"/>
                <a:ea typeface="Source Sans Pro" charset="0"/>
                <a:cs typeface="Source Sans Pro" charset="0"/>
              </a:rPr>
              <a:t>TypeScript</a:t>
            </a:r>
            <a:endParaRPr lang="de-DE" sz="2400" dirty="0" smtClean="0">
              <a:solidFill>
                <a:srgbClr val="025249"/>
              </a:solidFill>
              <a:latin typeface="Source Sans Pro" charset="0"/>
              <a:ea typeface="Source Sans Pro" charset="0"/>
              <a:cs typeface="Source Sans Pro" charset="0"/>
            </a:endParaRPr>
          </a:p>
        </p:txBody>
      </p:sp>
      <p:pic>
        <p:nvPicPr>
          <p:cNvPr id="3" name="Bild 2"/>
          <p:cNvPicPr>
            <a:picLocks noChangeAspect="1"/>
          </p:cNvPicPr>
          <p:nvPr/>
        </p:nvPicPr>
        <p:blipFill>
          <a:blip r:embed="rId4"/>
          <a:stretch>
            <a:fillRect/>
          </a:stretch>
        </p:blipFill>
        <p:spPr>
          <a:xfrm>
            <a:off x="2897505" y="4775195"/>
            <a:ext cx="5694659" cy="1960456"/>
          </a:xfrm>
          <a:prstGeom prst="rect">
            <a:avLst/>
          </a:prstGeom>
        </p:spPr>
      </p:pic>
    </p:spTree>
    <p:extLst>
      <p:ext uri="{BB962C8B-B14F-4D97-AF65-F5344CB8AC3E}">
        <p14:creationId xmlns:p14="http://schemas.microsoft.com/office/powerpoint/2010/main" val="121728826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PasswordFormProps</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43807242"/>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3250890"/>
          </a:xfrm>
          <a:prstGeom prst="rect">
            <a:avLst/>
          </a:prstGeom>
        </p:spPr>
        <p:txBody>
          <a:bodyPr wrap="square" lIns="0" tIns="0" rIns="0" bIns="0">
            <a:spAutoFit/>
          </a:bodyPr>
          <a:lstStyle/>
          <a:p>
            <a:r>
              <a:rPr lang="de-DE" sz="1625" dirty="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PasswordFormProps</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class</a:t>
            </a:r>
            <a:r>
              <a:rPr lang="de-DE" sz="1625" dirty="0" smtClean="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PasswordForm</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extends</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Component</a:t>
            </a:r>
            <a:r>
              <a:rPr lang="de-DE" sz="1625" dirty="0" smtClean="0">
                <a:solidFill>
                  <a:srgbClr val="025249"/>
                </a:solidFill>
                <a:latin typeface="Source Code Pro Medium" charset="0"/>
                <a:ea typeface="Source Code Pro Medium" charset="0"/>
                <a:cs typeface="Source Code Pro Medium" charset="0"/>
              </a:rPr>
              <a:t>&lt;</a:t>
            </a:r>
            <a:r>
              <a:rPr lang="de-DE" sz="1625" dirty="0" err="1" smtClean="0">
                <a:solidFill>
                  <a:srgbClr val="EF7D1D"/>
                </a:solidFill>
                <a:latin typeface="Source Code Pro Medium" charset="0"/>
                <a:ea typeface="Source Code Pro Medium" charset="0"/>
                <a:cs typeface="Source Code Pro Medium" charset="0"/>
              </a:rPr>
              <a:t>PasswordFormProps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025249"/>
                </a:solidFill>
                <a:latin typeface="Source Code Pro Medium" charset="0"/>
                <a:ea typeface="Source Code Pro Medium" charset="0"/>
                <a:cs typeface="Source Code Pro Medium" charset="0"/>
              </a:rPr>
              <a:t>&gt; </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 . .</a:t>
            </a:r>
          </a:p>
          <a:p>
            <a:r>
              <a:rPr lang="de-DE" sz="1625" dirty="0" smtClean="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584775"/>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2. Typen als Parameter angeben</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30636854"/>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755838" y="1775774"/>
            <a:ext cx="6721221" cy="4751301"/>
          </a:xfrm>
          <a:prstGeom prst="rect">
            <a:avLst/>
          </a:prstGeom>
        </p:spPr>
        <p:txBody>
          <a:bodyPr wrap="square" lIns="0" tIns="0" rIns="0" bIns="0">
            <a:spAutoFit/>
          </a:bodyPr>
          <a:lstStyle/>
          <a:p>
            <a:r>
              <a:rPr lang="de-DE" sz="1625" dirty="0" smtClean="0">
                <a:solidFill>
                  <a:srgbClr val="025249"/>
                </a:solidFill>
                <a:latin typeface="Source Code Pro Medium" charset="0"/>
                <a:ea typeface="Source Code Pro Medium" charset="0"/>
                <a:cs typeface="Source Code Pro Medium" charset="0"/>
              </a:rPr>
              <a:t>// Properties sind </a:t>
            </a:r>
            <a:r>
              <a:rPr lang="de-DE" sz="1625" dirty="0" err="1" smtClean="0">
                <a:solidFill>
                  <a:srgbClr val="025249"/>
                </a:solidFill>
                <a:latin typeface="Source Code Pro Medium" charset="0"/>
                <a:ea typeface="Source Code Pro Medium" charset="0"/>
                <a:cs typeface="Source Code Pro Medium" charset="0"/>
              </a:rPr>
              <a:t>read-only</a:t>
            </a:r>
            <a:endParaRPr lang="de-DE" sz="1625" dirty="0" smtClean="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this.props.restrictions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null</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Nur bekannte Properties dürfen verwendet werden</a:t>
            </a:r>
          </a:p>
          <a:p>
            <a:r>
              <a:rPr lang="de-DE" sz="1625" dirty="0" err="1" smtClean="0">
                <a:solidFill>
                  <a:srgbClr val="025249"/>
                </a:solidFill>
                <a:latin typeface="Source Code Pro Medium" charset="0"/>
                <a:ea typeface="Source Code Pro Medium" charset="0"/>
                <a:cs typeface="Source Code Pro Medium" charset="0"/>
              </a:rPr>
              <a:t>const</a:t>
            </a:r>
            <a:r>
              <a:rPr lang="de-DE" sz="1625" dirty="0" smtClean="0">
                <a:solidFill>
                  <a:srgbClr val="025249"/>
                </a:solidFill>
                <a:latin typeface="Source Code Pro Medium" charset="0"/>
                <a:ea typeface="Source Code Pro Medium" charset="0"/>
                <a:cs typeface="Source Code Pro Medium" charset="0"/>
              </a:rPr>
              <a:t> x = </a:t>
            </a:r>
            <a:r>
              <a:rPr lang="de-DE" sz="1625" dirty="0" err="1" smtClean="0">
                <a:solidFill>
                  <a:srgbClr val="025249"/>
                </a:solidFill>
                <a:latin typeface="Source Code Pro Medium" charset="0"/>
                <a:ea typeface="Source Code Pro Medium" charset="0"/>
                <a:cs typeface="Source Code Pro Medium" charset="0"/>
              </a:rPr>
              <a:t>this.props.not_here</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State muss vollständig initialisiert werden</a:t>
            </a:r>
          </a:p>
          <a:p>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 {}; //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fehlt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darf nur im Konstruktor verwendet werden</a:t>
            </a:r>
          </a:p>
          <a:p>
            <a:r>
              <a:rPr lang="de-DE" sz="1625" dirty="0" err="1" smtClean="0">
                <a:solidFill>
                  <a:srgbClr val="025249"/>
                </a:solidFill>
                <a:latin typeface="Source Code Pro Medium" charset="0"/>
                <a:ea typeface="Source Code Pro Medium" charset="0"/>
                <a:cs typeface="Source Code Pro Medium" charset="0"/>
              </a:rPr>
              <a:t>this.state.password</a:t>
            </a:r>
            <a:r>
              <a:rPr lang="de-DE" sz="1625" dirty="0" smtClean="0">
                <a:solidFill>
                  <a:srgbClr val="025249"/>
                </a:solidFill>
                <a:latin typeface="Source Code Pro Medium" charset="0"/>
                <a:ea typeface="Source Code Pro Medium" charset="0"/>
                <a:cs typeface="Source Code Pro Medium" charset="0"/>
              </a:rPr>
              <a:t> = null; // außerhalb des </a:t>
            </a:r>
            <a:r>
              <a:rPr lang="de-DE" sz="1625" dirty="0" err="1" smtClean="0">
                <a:solidFill>
                  <a:srgbClr val="025249"/>
                </a:solidFill>
                <a:latin typeface="Source Code Pro Medium" charset="0"/>
                <a:ea typeface="Source Code Pro Medium" charset="0"/>
                <a:cs typeface="Source Code Pro Medium" charset="0"/>
              </a:rPr>
              <a:t>Cstr</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Elemente im State müssen korrekten Typ haben</a:t>
            </a:r>
          </a:p>
          <a:p>
            <a:r>
              <a:rPr lang="de-DE" sz="1625" dirty="0" err="1" smtClean="0">
                <a:solidFill>
                  <a:srgbClr val="025249"/>
                </a:solidFill>
                <a:latin typeface="Source Code Pro Medium" charset="0"/>
                <a:ea typeface="Source Code Pro Medium" charset="0"/>
                <a:cs typeface="Source Code Pro Medium" charset="0"/>
              </a:rPr>
              <a:t>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7}); // 7 </a:t>
            </a:r>
            <a:r>
              <a:rPr lang="de-DE" sz="1625" dirty="0" err="1" smtClean="0">
                <a:solidFill>
                  <a:srgbClr val="025249"/>
                </a:solidFill>
                <a:latin typeface="Source Code Pro Medium" charset="0"/>
                <a:ea typeface="Source Code Pro Medium" charset="0"/>
                <a:cs typeface="Source Code Pro Medium" charset="0"/>
              </a:rPr>
              <a:t>is</a:t>
            </a:r>
            <a:r>
              <a:rPr lang="de-DE" sz="1625" dirty="0" smtClean="0">
                <a:solidFill>
                  <a:srgbClr val="025249"/>
                </a:solidFill>
                <a:latin typeface="Source Code Pro Medium" charset="0"/>
                <a:ea typeface="Source Code Pro Medium" charset="0"/>
                <a:cs typeface="Source Code Pro Medium" charset="0"/>
              </a:rPr>
              <a:t> not a </a:t>
            </a:r>
            <a:r>
              <a:rPr lang="de-DE" sz="1625" dirty="0" err="1" smtClean="0">
                <a:solidFill>
                  <a:srgbClr val="025249"/>
                </a:solidFill>
                <a:latin typeface="Source Code Pro Medium" charset="0"/>
                <a:ea typeface="Source Code Pro Medium" charset="0"/>
                <a:cs typeface="Source Code Pro Medium" charset="0"/>
              </a:rPr>
              <a:t>string</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Unbekannte Elemente dürfen nicht in den State gesetzt werden</a:t>
            </a:r>
          </a:p>
          <a:p>
            <a:r>
              <a:rPr lang="de-DE" sz="1625" dirty="0" err="1">
                <a:solidFill>
                  <a:srgbClr val="025249"/>
                </a:solidFill>
                <a:latin typeface="Source Code Pro Medium" charset="0"/>
                <a:ea typeface="Source Code Pro Medium" charset="0"/>
                <a:cs typeface="Source Code Pro Medium" charset="0"/>
              </a:rPr>
              <a:t>t</a:t>
            </a:r>
            <a:r>
              <a:rPr lang="de-DE" sz="1625" dirty="0" err="1" smtClean="0">
                <a:solidFill>
                  <a:srgbClr val="025249"/>
                </a:solidFill>
                <a:latin typeface="Source Code Pro Medium" charset="0"/>
                <a:ea typeface="Source Code Pro Medium" charset="0"/>
                <a:cs typeface="Source Code Pro Medium" charset="0"/>
              </a:rPr>
              <a: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notHere</a:t>
            </a:r>
            <a:r>
              <a:rPr lang="de-DE" sz="1625" dirty="0" smtClean="0">
                <a:solidFill>
                  <a:srgbClr val="025249"/>
                </a:solidFill>
                <a:latin typeface="Source Code Pro Medium" charset="0"/>
                <a:ea typeface="Source Code Pro Medium" charset="0"/>
                <a:cs typeface="Source Code Pro Medium" charset="0"/>
              </a:rPr>
              <a:t>: 'invalid'});</a:t>
            </a:r>
          </a:p>
          <a:p>
            <a:endParaRPr lang="de-DE" sz="1625" dirty="0" smtClean="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1766842"/>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Potentielle Fehler</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Typische Fehler, die durch </a:t>
            </a:r>
            <a:r>
              <a:rPr lang="de-DE" sz="2400" b="1" dirty="0" err="1" smtClean="0">
                <a:solidFill>
                  <a:srgbClr val="EF7D1D"/>
                </a:solidFill>
                <a:latin typeface="Source Sans Pro" charset="0"/>
                <a:ea typeface="Source Sans Pro" charset="0"/>
                <a:cs typeface="Source Sans Pro" charset="0"/>
              </a:rPr>
              <a:t>TypeScript</a:t>
            </a:r>
            <a:r>
              <a:rPr lang="de-DE" sz="2400" b="1" dirty="0" smtClean="0">
                <a:solidFill>
                  <a:srgbClr val="EF7D1D"/>
                </a:solidFill>
                <a:latin typeface="Source Sans Pro" charset="0"/>
                <a:ea typeface="Source Sans Pro" charset="0"/>
                <a:cs typeface="Source Sans Pro" charset="0"/>
              </a:rPr>
              <a:t> aufgedeckt werden</a:t>
            </a:r>
          </a:p>
        </p:txBody>
      </p:sp>
    </p:spTree>
    <p:extLst>
      <p:ext uri="{BB962C8B-B14F-4D97-AF65-F5344CB8AC3E}">
        <p14:creationId xmlns:p14="http://schemas.microsoft.com/office/powerpoint/2010/main" val="161609304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HTTPS://NILSHARTMANN.NET | @</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6" name="Rechteck 5"/>
          <p:cNvSpPr/>
          <p:nvPr/>
        </p:nvSpPr>
        <p:spPr>
          <a:xfrm>
            <a:off x="3188799" y="1836717"/>
            <a:ext cx="3528403" cy="400110"/>
          </a:xfrm>
          <a:prstGeom prst="rect">
            <a:avLst/>
          </a:prstGeom>
        </p:spPr>
        <p:txBody>
          <a:bodyPr wrap="none">
            <a:spAutoFit/>
          </a:bodyPr>
          <a:lstStyle/>
          <a:p>
            <a:pPr algn="ctr"/>
            <a:r>
              <a:rPr lang="de-DE" sz="2000" b="1" dirty="0" err="1" smtClean="0">
                <a:solidFill>
                  <a:srgbClr val="025249"/>
                </a:solidFill>
              </a:rPr>
              <a:t>Slides</a:t>
            </a:r>
            <a:r>
              <a:rPr lang="de-DE" sz="2000" b="1" dirty="0" smtClean="0">
                <a:solidFill>
                  <a:srgbClr val="025249"/>
                </a:solidFill>
              </a:rPr>
              <a:t>: http</a:t>
            </a:r>
            <a:r>
              <a:rPr lang="de-DE" sz="2000" b="1" dirty="0">
                <a:solidFill>
                  <a:srgbClr val="025249"/>
                </a:solidFill>
              </a:rPr>
              <a:t>://</a:t>
            </a:r>
            <a:r>
              <a:rPr lang="de-DE" sz="2000" b="1" dirty="0" err="1" smtClean="0">
                <a:solidFill>
                  <a:srgbClr val="025249"/>
                </a:solidFill>
              </a:rPr>
              <a:t>bit.ly</a:t>
            </a:r>
            <a:r>
              <a:rPr lang="de-DE" sz="2000" b="1" dirty="0" smtClean="0">
                <a:solidFill>
                  <a:srgbClr val="025249"/>
                </a:solidFill>
              </a:rPr>
              <a:t>/</a:t>
            </a:r>
            <a:r>
              <a:rPr lang="de-DE" sz="2000" b="1" dirty="0" err="1" smtClean="0">
                <a:solidFill>
                  <a:srgbClr val="025249"/>
                </a:solidFill>
              </a:rPr>
              <a:t>oose-react</a:t>
            </a:r>
            <a:endParaRPr lang="de-DE" sz="2000" b="1" dirty="0">
              <a:solidFill>
                <a:srgbClr val="025249"/>
              </a:solidFill>
            </a:endParaRP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0" y="4640580"/>
            <a:ext cx="9906000" cy="1015663"/>
          </a:xfrm>
          <a:prstGeom prst="rect">
            <a:avLst/>
          </a:prstGeom>
        </p:spPr>
        <p:txBody>
          <a:bodyPr wrap="square">
            <a:spAutoFit/>
          </a:bodyPr>
          <a:lstStyle/>
          <a:p>
            <a:pPr algn="ctr"/>
            <a:r>
              <a:rPr lang="de-DE" sz="6000" b="1" smtClean="0">
                <a:solidFill>
                  <a:srgbClr val="EF7D1D"/>
                </a:solidFill>
                <a:latin typeface="Source Sans Pro Semibold" charset="0"/>
                <a:ea typeface="Source Sans Pro Semibold" charset="0"/>
                <a:cs typeface="Source Sans Pro Semibold" charset="0"/>
              </a:rPr>
              <a:t>SINGLE-PAGE-APPLICATIONS</a:t>
            </a:r>
            <a:endParaRPr lang="de-DE" sz="6000" b="1" dirty="0">
              <a:solidFill>
                <a:srgbClr val="EF7D1D"/>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smtClean="0"/>
              <a:t>Hintergrund</a:t>
            </a:r>
            <a:endParaRPr lang="de-DE" dirty="0"/>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Rückblick: Klassische Web Anwendung</a:t>
            </a:r>
            <a:endParaRPr lang="de-DE" dirty="0"/>
          </a:p>
        </p:txBody>
      </p:sp>
      <p:pic>
        <p:nvPicPr>
          <p:cNvPr id="4" name="Bild 3"/>
          <p:cNvPicPr>
            <a:picLocks noChangeAspect="1"/>
          </p:cNvPicPr>
          <p:nvPr/>
        </p:nvPicPr>
        <p:blipFill>
          <a:blip r:embed="rId3"/>
          <a:stretch>
            <a:fillRect/>
          </a:stretch>
        </p:blipFill>
        <p:spPr>
          <a:xfrm>
            <a:off x="685705" y="1492604"/>
            <a:ext cx="3084389" cy="3543034"/>
          </a:xfrm>
          <a:prstGeom prst="rect">
            <a:avLst/>
          </a:prstGeom>
        </p:spPr>
      </p:pic>
      <p:sp>
        <p:nvSpPr>
          <p:cNvPr id="8" name="Textfeld 7"/>
          <p:cNvSpPr txBox="1"/>
          <p:nvPr/>
        </p:nvSpPr>
        <p:spPr>
          <a:xfrm>
            <a:off x="685705" y="5190186"/>
            <a:ext cx="3487050" cy="1508105"/>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Klassische Webanwendung</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
        <p:nvSpPr>
          <p:cNvPr id="5" name="Textfeld 4"/>
          <p:cNvSpPr txBox="1"/>
          <p:nvPr/>
        </p:nvSpPr>
        <p:spPr>
          <a:xfrm>
            <a:off x="4304668" y="1504138"/>
            <a:ext cx="5212819" cy="4524315"/>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Klassische Web Anwendung:</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Bekannte Technologie und Sprache</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Kleinere Erweiterungen per JS/</a:t>
            </a:r>
            <a:r>
              <a:rPr lang="de-DE" sz="2000" dirty="0" err="1" smtClean="0">
                <a:solidFill>
                  <a:srgbClr val="025249"/>
                </a:solidFill>
                <a:latin typeface="Source Sans Pro" charset="0"/>
                <a:ea typeface="Source Sans Pro" charset="0"/>
                <a:cs typeface="Source Sans Pro" charset="0"/>
              </a:rPr>
              <a:t>jQuery</a:t>
            </a:r>
            <a:endParaRPr lang="de-DE" sz="2000" dirty="0">
              <a:solidFill>
                <a:srgbClr val="025249"/>
              </a:solidFill>
              <a:latin typeface="Source Sans Pro" charset="0"/>
              <a:ea typeface="Source Sans Pro" charset="0"/>
              <a:cs typeface="Source Sans Pro" charset="0"/>
            </a:endParaRPr>
          </a:p>
          <a:p>
            <a:pPr>
              <a:lnSpc>
                <a:spcPct val="120000"/>
              </a:lnSpc>
            </a:pPr>
            <a:endParaRPr lang="de-DE" sz="2000" dirty="0" smtClean="0">
              <a:solidFill>
                <a:srgbClr val="EF7D1D"/>
              </a:solidFill>
              <a:latin typeface="Source Sans Pro" charset="0"/>
              <a:ea typeface="Source Sans Pro" charset="0"/>
              <a:cs typeface="Source Sans Pro" charset="0"/>
            </a:endParaRPr>
          </a:p>
          <a:p>
            <a:pPr>
              <a:lnSpc>
                <a:spcPct val="120000"/>
              </a:lnSpc>
            </a:pPr>
            <a:r>
              <a:rPr lang="de-DE" sz="2000" dirty="0" smtClean="0">
                <a:solidFill>
                  <a:srgbClr val="EF7D1D"/>
                </a:solidFill>
                <a:latin typeface="Source Sans Pro" charset="0"/>
                <a:ea typeface="Source Sans Pro" charset="0"/>
                <a:cs typeface="Source Sans Pro" charset="0"/>
              </a:rPr>
              <a:t>...aber problematisch:</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Lange </a:t>
            </a:r>
            <a:r>
              <a:rPr lang="de-DE" sz="2000" dirty="0" err="1" smtClean="0">
                <a:solidFill>
                  <a:srgbClr val="025249"/>
                </a:solidFill>
                <a:latin typeface="Source Sans Pro" charset="0"/>
                <a:ea typeface="Source Sans Pro" charset="0"/>
                <a:cs typeface="Source Sans Pro" charset="0"/>
              </a:rPr>
              <a:t>round</a:t>
            </a:r>
            <a:r>
              <a:rPr lang="de-DE" sz="2000" dirty="0" smtClean="0">
                <a:solidFill>
                  <a:srgbClr val="025249"/>
                </a:solidFill>
                <a:latin typeface="Source Sans Pro" charset="0"/>
                <a:ea typeface="Source Sans Pro" charset="0"/>
                <a:cs typeface="Source Sans Pro" charset="0"/>
              </a:rPr>
              <a:t>-trips</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Benutzer-Interaktion schwierig (ohne JavaScript)</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JavaScript wirkt "dazu gehackt"</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Wartungshölle: welcher Code ist wo?	</a:t>
            </a:r>
          </a:p>
          <a:p>
            <a:pPr marL="342900" indent="-34290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000" dirty="0" smtClean="0">
              <a:solidFill>
                <a:srgbClr val="EF7D1D"/>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3700145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Single-Page-</a:t>
            </a:r>
            <a:r>
              <a:rPr lang="de-DE" dirty="0" err="1" smtClean="0"/>
              <a:t>Application</a:t>
            </a:r>
            <a:endParaRPr lang="de-DE" dirty="0"/>
          </a:p>
        </p:txBody>
      </p:sp>
      <p:pic>
        <p:nvPicPr>
          <p:cNvPr id="5" name="Bild 4"/>
          <p:cNvPicPr>
            <a:picLocks noChangeAspect="1"/>
          </p:cNvPicPr>
          <p:nvPr/>
        </p:nvPicPr>
        <p:blipFill>
          <a:blip r:embed="rId3"/>
          <a:stretch>
            <a:fillRect/>
          </a:stretch>
        </p:blipFill>
        <p:spPr>
          <a:xfrm>
            <a:off x="6165564" y="1492604"/>
            <a:ext cx="3054731" cy="3543034"/>
          </a:xfrm>
          <a:prstGeom prst="rect">
            <a:avLst/>
          </a:prstGeom>
        </p:spPr>
      </p:pic>
      <p:sp>
        <p:nvSpPr>
          <p:cNvPr id="8" name="Textfeld 7"/>
          <p:cNvSpPr txBox="1"/>
          <p:nvPr/>
        </p:nvSpPr>
        <p:spPr>
          <a:xfrm>
            <a:off x="840251" y="1479725"/>
            <a:ext cx="4890848" cy="3785652"/>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Single-Page-Anwendung</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Klare Trennung der Verantwortlichkeiten nach Client und Server</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JavaScript "first-class </a:t>
            </a:r>
            <a:r>
              <a:rPr lang="de-DE" sz="2000" dirty="0" err="1" smtClean="0">
                <a:solidFill>
                  <a:srgbClr val="025249"/>
                </a:solidFill>
                <a:latin typeface="Source Sans Pro" charset="0"/>
                <a:ea typeface="Source Sans Pro" charset="0"/>
                <a:cs typeface="Source Sans Pro" charset="0"/>
              </a:rPr>
              <a:t>citizen</a:t>
            </a:r>
            <a:r>
              <a:rPr lang="de-DE" sz="20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Entwicklung im / für den Browser</a:t>
            </a:r>
            <a:endParaRPr lang="de-DE" sz="2000" dirty="0" smtClean="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0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Ermöglichen UI/UX wie auf dem Desktop!</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Funktioniert sogar offline!</a:t>
            </a:r>
          </a:p>
          <a:p>
            <a:pPr marL="800100" lvl="1"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Daten können im Browser (zwischen) gespeichert werden</a:t>
            </a:r>
            <a:endParaRPr lang="de-DE" sz="2000" dirty="0">
              <a:solidFill>
                <a:srgbClr val="025249"/>
              </a:solidFill>
              <a:latin typeface="Source Sans Pro" charset="0"/>
              <a:ea typeface="Source Sans Pro" charset="0"/>
              <a:cs typeface="Source Sans Pro" charset="0"/>
            </a:endParaRPr>
          </a:p>
        </p:txBody>
      </p:sp>
      <p:sp>
        <p:nvSpPr>
          <p:cNvPr id="9" name="Textfeld 8"/>
          <p:cNvSpPr txBox="1"/>
          <p:nvPr/>
        </p:nvSpPr>
        <p:spPr>
          <a:xfrm>
            <a:off x="6165564" y="5190186"/>
            <a:ext cx="3054731" cy="1877437"/>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Single-Page-</a:t>
            </a:r>
            <a:r>
              <a:rPr lang="de-DE" sz="2000" b="1" dirty="0" err="1" smtClean="0">
                <a:solidFill>
                  <a:srgbClr val="EF7D1D"/>
                </a:solidFill>
                <a:latin typeface="Source Sans Pro" charset="0"/>
                <a:ea typeface="Source Sans Pro" charset="0"/>
                <a:cs typeface="Source Sans Pro" charset="0"/>
              </a:rPr>
              <a:t>Application</a:t>
            </a:r>
            <a:endParaRPr lang="de-DE" sz="20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REST API</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React</a:t>
            </a:r>
            <a:r>
              <a:rPr lang="de-DE" sz="2000" dirty="0" smtClean="0">
                <a:solidFill>
                  <a:srgbClr val="025249"/>
                </a:solidFill>
                <a:latin typeface="Source Sans Pro" charset="0"/>
                <a:ea typeface="Source Sans Pro" charset="0"/>
                <a:cs typeface="Source Sans Pro" charset="0"/>
              </a:rPr>
              <a:t>, Angular, </a:t>
            </a:r>
            <a:r>
              <a:rPr lang="de-DE" sz="2000" dirty="0" err="1" smtClean="0">
                <a:solidFill>
                  <a:srgbClr val="025249"/>
                </a:solidFill>
                <a:latin typeface="Source Sans Pro" charset="0"/>
                <a:ea typeface="Source Sans Pro" charset="0"/>
                <a:cs typeface="Source Sans Pro" charset="0"/>
              </a:rPr>
              <a:t>Vue</a:t>
            </a:r>
            <a:endParaRPr lang="de-DE" sz="20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2379612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484477" y="4114738"/>
            <a:ext cx="8937062" cy="1446550"/>
          </a:xfrm>
          <a:prstGeom prst="rect">
            <a:avLst/>
          </a:prstGeom>
        </p:spPr>
        <p:txBody>
          <a:bodyPr wrap="none">
            <a:spAutoFit/>
          </a:bodyPr>
          <a:lstStyle/>
          <a:p>
            <a:pPr algn="ctr"/>
            <a:r>
              <a:rPr lang="de-DE" sz="8800" b="1" smtClean="0">
                <a:solidFill>
                  <a:srgbClr val="025249"/>
                </a:solidFill>
                <a:latin typeface="Source Sans Pro" charset="0"/>
                <a:ea typeface="Source Sans Pro" charset="0"/>
                <a:cs typeface="Source Sans Pro" charset="0"/>
              </a:rPr>
              <a:t>Single-Page-Apps</a:t>
            </a:r>
            <a:endParaRPr lang="de-DE" sz="1600" b="1" dirty="0">
              <a:solidFill>
                <a:srgbClr val="025249"/>
              </a:solidFill>
              <a:latin typeface="Source Sans Pro" charset="0"/>
              <a:ea typeface="Source Sans Pro" charset="0"/>
              <a:cs typeface="Source Sans Pro" charset="0"/>
            </a:endParaRPr>
          </a:p>
        </p:txBody>
      </p:sp>
      <p:sp>
        <p:nvSpPr>
          <p:cNvPr id="5" name="Titel 4"/>
          <p:cNvSpPr>
            <a:spLocks noGrp="1"/>
          </p:cNvSpPr>
          <p:nvPr>
            <p:ph type="title"/>
          </p:nvPr>
        </p:nvSpPr>
        <p:spPr/>
        <p:txBody>
          <a:bodyPr/>
          <a:lstStyle/>
          <a:p>
            <a:r>
              <a:rPr lang="de-DE" dirty="0" smtClean="0"/>
              <a:t>Aus dem echten Leben</a:t>
            </a:r>
            <a:endParaRPr lang="de-DE" dirty="0"/>
          </a:p>
        </p:txBody>
      </p:sp>
    </p:spTree>
    <p:extLst>
      <p:ext uri="{BB962C8B-B14F-4D97-AF65-F5344CB8AC3E}">
        <p14:creationId xmlns:p14="http://schemas.microsoft.com/office/powerpoint/2010/main" val="97505887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Benutzerdefiniert 3">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025249"/>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3996</Words>
  <Application>Microsoft Macintosh PowerPoint</Application>
  <PresentationFormat>A4-Papier (210x297 mm)</PresentationFormat>
  <Paragraphs>705</Paragraphs>
  <Slides>59</Slides>
  <Notes>41</Notes>
  <HiddenSlides>0</HiddenSlides>
  <MMClips>0</MMClips>
  <ScaleCrop>false</ScaleCrop>
  <HeadingPairs>
    <vt:vector size="6" baseType="variant">
      <vt:variant>
        <vt:lpstr>Verwendete Schriftarten</vt:lpstr>
      </vt:variant>
      <vt:variant>
        <vt:i4>10</vt:i4>
      </vt:variant>
      <vt:variant>
        <vt:lpstr>Design</vt:lpstr>
      </vt:variant>
      <vt:variant>
        <vt:i4>1</vt:i4>
      </vt:variant>
      <vt:variant>
        <vt:lpstr>Folientitel</vt:lpstr>
      </vt:variant>
      <vt:variant>
        <vt:i4>59</vt:i4>
      </vt:variant>
    </vt:vector>
  </HeadingPairs>
  <TitlesOfParts>
    <vt:vector size="70" baseType="lpstr">
      <vt:lpstr>Calibri</vt:lpstr>
      <vt:lpstr>Calibri Light</vt:lpstr>
      <vt:lpstr>Mangal</vt:lpstr>
      <vt:lpstr>Montserrat</vt:lpstr>
      <vt:lpstr>Source Code Pro</vt:lpstr>
      <vt:lpstr>Source Code Pro Medium</vt:lpstr>
      <vt:lpstr>Source Code Pro Semibold</vt:lpstr>
      <vt:lpstr>Source Sans Pro</vt:lpstr>
      <vt:lpstr>Source Sans Pro Semibold</vt:lpstr>
      <vt:lpstr>Arial</vt:lpstr>
      <vt:lpstr>Office-Design</vt:lpstr>
      <vt:lpstr>OOSE Abendvortrag</vt:lpstr>
      <vt:lpstr>PowerPoint-Präsentation</vt:lpstr>
      <vt:lpstr>Ziele</vt:lpstr>
      <vt:lpstr>OOSE Hamburg | Oktober 2017 | @nilshartmann</vt:lpstr>
      <vt:lpstr>@nilshartmann</vt:lpstr>
      <vt:lpstr>Hintergrund</vt:lpstr>
      <vt:lpstr>Rückblick: Klassische Web Anwendung</vt:lpstr>
      <vt:lpstr>Single-Page-Application</vt:lpstr>
      <vt:lpstr>Aus dem echten Leben</vt:lpstr>
      <vt:lpstr>https://www.ticketmaster.de</vt:lpstr>
      <vt:lpstr>https://open.spotify.com/collection/playlists</vt:lpstr>
      <vt:lpstr>https://www.figma.com</vt:lpstr>
      <vt:lpstr>https://jordaneldredge.com/projects/winamp2-js/</vt:lpstr>
      <vt:lpstr>Unser Beispiel – Die Greeting App</vt:lpstr>
      <vt:lpstr>https://facebook.github.io/react/</vt:lpstr>
      <vt:lpstr>Separation of concerns</vt:lpstr>
      <vt:lpstr>Greeting App: Komponenten</vt:lpstr>
      <vt:lpstr>Komponenten</vt:lpstr>
      <vt:lpstr>Die Spracherweiterung JSX</vt:lpstr>
      <vt:lpstr>Eine React Komponente: Als Funktion</vt:lpstr>
      <vt:lpstr>Komponente einbinden</vt:lpstr>
      <vt:lpstr>Komponente einbinden</vt:lpstr>
      <vt:lpstr>Komponenten: Properties</vt:lpstr>
      <vt:lpstr>Komponenten Verwenden</vt:lpstr>
      <vt:lpstr>Beispiel: Komponentenlisten</vt:lpstr>
      <vt:lpstr>Beispiel: Komponentenlisten</vt:lpstr>
      <vt:lpstr>Komponenten Klassen</vt:lpstr>
      <vt:lpstr>Zustand von Komponenten</vt:lpstr>
      <vt:lpstr>Beispiel: Eingabefeld</vt:lpstr>
      <vt:lpstr>Beispiel: Eingabefeld</vt:lpstr>
      <vt:lpstr>Beispiel: Eingabefeld</vt:lpstr>
      <vt:lpstr>Beispiel: Eingabefeld</vt:lpstr>
      <vt:lpstr>Zustand: Eingabefeld</vt:lpstr>
      <vt:lpstr>Konsistene UI</vt:lpstr>
      <vt:lpstr>Ganz einfach: Alles rendern</vt:lpstr>
      <vt:lpstr>React: Uni directional dataflow</vt:lpstr>
      <vt:lpstr>Hintergrund: Virtual Dom</vt:lpstr>
      <vt:lpstr>Typische Architekturen</vt:lpstr>
      <vt:lpstr>Komponentenhierarchien</vt:lpstr>
      <vt:lpstr>Kommunikation zwischen Komponenten</vt:lpstr>
      <vt:lpstr>Kommunikation: Properties</vt:lpstr>
      <vt:lpstr>Kommunikation: Events</vt:lpstr>
      <vt:lpstr>Externes State-Management</vt:lpstr>
      <vt:lpstr>http://www.typescriptlang.org/</vt:lpstr>
      <vt:lpstr>Hintergrund: TypeScript</vt:lpstr>
      <vt:lpstr>Typescript - Syntax</vt:lpstr>
      <vt:lpstr>Typescript - Syntax</vt:lpstr>
      <vt:lpstr>Typescript - Syntax</vt:lpstr>
      <vt:lpstr>Typescript - Syntax</vt:lpstr>
      <vt:lpstr>Typescript - Syntax</vt:lpstr>
      <vt:lpstr>Typescript - Syntax</vt:lpstr>
      <vt:lpstr>Typescript - Syntax</vt:lpstr>
      <vt:lpstr>PowerPoint-Präsentation</vt:lpstr>
      <vt:lpstr>TypeScript und React: Properties</vt:lpstr>
      <vt:lpstr>TypeScript und React: Properties</vt:lpstr>
      <vt:lpstr>TypeScript und React: Properties &amp; State</vt:lpstr>
      <vt:lpstr>TypeScript und React: Properties &amp; State</vt:lpstr>
      <vt:lpstr>TypeScript und React: Properties &amp; State</vt:lpstr>
      <vt:lpstr>HTTPS://NILSHARTMANN.NET | @nilshartmann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302</cp:revision>
  <cp:lastPrinted>2016-09-28T15:33:57Z</cp:lastPrinted>
  <dcterms:created xsi:type="dcterms:W3CDTF">2016-03-28T15:59:53Z</dcterms:created>
  <dcterms:modified xsi:type="dcterms:W3CDTF">2017-10-03T10:58:06Z</dcterms:modified>
</cp:coreProperties>
</file>

<file path=docProps/thumbnail.jpeg>
</file>